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5"/>
  </p:notesMasterIdLst>
  <p:handoutMasterIdLst>
    <p:handoutMasterId r:id="rId26"/>
  </p:handoutMasterIdLst>
  <p:sldIdLst>
    <p:sldId id="257" r:id="rId3"/>
    <p:sldId id="269" r:id="rId4"/>
    <p:sldId id="290" r:id="rId5"/>
    <p:sldId id="274" r:id="rId6"/>
    <p:sldId id="270" r:id="rId7"/>
    <p:sldId id="275" r:id="rId8"/>
    <p:sldId id="292" r:id="rId9"/>
    <p:sldId id="285" r:id="rId10"/>
    <p:sldId id="265" r:id="rId11"/>
    <p:sldId id="277" r:id="rId12"/>
    <p:sldId id="278" r:id="rId13"/>
    <p:sldId id="293" r:id="rId14"/>
    <p:sldId id="284" r:id="rId15"/>
    <p:sldId id="283" r:id="rId16"/>
    <p:sldId id="287" r:id="rId17"/>
    <p:sldId id="288" r:id="rId18"/>
    <p:sldId id="289" r:id="rId19"/>
    <p:sldId id="291" r:id="rId20"/>
    <p:sldId id="295" r:id="rId21"/>
    <p:sldId id="298" r:id="rId22"/>
    <p:sldId id="297" r:id="rId23"/>
    <p:sldId id="258" r:id="rId24"/>
  </p:sldIdLst>
  <p:sldSz cx="12192000" cy="6858000"/>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F1B4D4-96F5-4BC6-85D9-3BABA1D7D479}" v="2" dt="2020-02-11T12:29:46.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54" autoAdjust="0"/>
  </p:normalViewPr>
  <p:slideViewPr>
    <p:cSldViewPr>
      <p:cViewPr varScale="1">
        <p:scale>
          <a:sx n="69" d="100"/>
          <a:sy n="69" d="100"/>
        </p:scale>
        <p:origin x="744" y="7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sz="quarter" idx="1"/>
          </p:nvPr>
        </p:nvSpPr>
        <p:spPr>
          <a:xfrm>
            <a:off x="4023092" y="0"/>
            <a:ext cx="3077739" cy="513428"/>
          </a:xfrm>
          <a:prstGeom prst="rect">
            <a:avLst/>
          </a:prstGeom>
        </p:spPr>
        <p:txBody>
          <a:bodyPr vert="horz" lIns="99057" tIns="49528" rIns="99057" bIns="49528" rtlCol="0"/>
          <a:lstStyle>
            <a:lvl1pPr algn="r">
              <a:defRPr sz="1300"/>
            </a:lvl1pPr>
          </a:lstStyle>
          <a:p>
            <a:fld id="{FFBE2AAA-2CC7-4F9C-A8C6-8B9F2A3E9EF0}" type="datetimeFigureOut">
              <a:rPr lang="en-US" smtClean="0"/>
              <a:t>3/25/2020</a:t>
            </a:fld>
            <a:endParaRPr lang="en-US"/>
          </a:p>
        </p:txBody>
      </p:sp>
      <p:sp>
        <p:nvSpPr>
          <p:cNvPr id="4" name="Footer Placeholder 3"/>
          <p:cNvSpPr>
            <a:spLocks noGrp="1"/>
          </p:cNvSpPr>
          <p:nvPr>
            <p:ph type="ftr" sz="quarter" idx="2"/>
          </p:nvPr>
        </p:nvSpPr>
        <p:spPr>
          <a:xfrm>
            <a:off x="0" y="9719598"/>
            <a:ext cx="3077739" cy="513427"/>
          </a:xfrm>
          <a:prstGeom prst="rect">
            <a:avLst/>
          </a:prstGeom>
        </p:spPr>
        <p:txBody>
          <a:bodyPr vert="horz" lIns="99057" tIns="49528" rIns="99057" bIns="49528" rtlCol="0" anchor="b"/>
          <a:lstStyle>
            <a:lvl1pPr algn="l">
              <a:defRPr sz="1300"/>
            </a:lvl1pPr>
          </a:lstStyle>
          <a:p>
            <a:endParaRPr lang="en-US"/>
          </a:p>
        </p:txBody>
      </p:sp>
      <p:sp>
        <p:nvSpPr>
          <p:cNvPr id="5" name="Slide Number Placeholder 4"/>
          <p:cNvSpPr>
            <a:spLocks noGrp="1"/>
          </p:cNvSpPr>
          <p:nvPr>
            <p:ph type="sldNum" sz="quarter" idx="3"/>
          </p:nvPr>
        </p:nvSpPr>
        <p:spPr>
          <a:xfrm>
            <a:off x="4023092" y="9719598"/>
            <a:ext cx="3077739" cy="513427"/>
          </a:xfrm>
          <a:prstGeom prst="rect">
            <a:avLst/>
          </a:prstGeom>
        </p:spPr>
        <p:txBody>
          <a:bodyPr vert="horz" lIns="99057" tIns="49528" rIns="99057" bIns="49528" rtlCol="0" anchor="b"/>
          <a:lstStyle>
            <a:lvl1pPr algn="r">
              <a:defRPr sz="13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2B37ADBA-1AC7-4CD6-8AFF-4E8087BA5487}" type="datetimeFigureOut">
              <a:rPr lang="en-US" smtClean="0"/>
              <a:t>3/25/2020</a:t>
            </a:fld>
            <a:endParaRPr lang="en-US"/>
          </a:p>
        </p:txBody>
      </p:sp>
      <p:sp>
        <p:nvSpPr>
          <p:cNvPr id="4" name="Slide Image Placeholder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20" name="Text Placeholder 16"/>
          <p:cNvSpPr>
            <a:spLocks noGrp="1"/>
          </p:cNvSpPr>
          <p:nvPr>
            <p:ph type="body" sz="quarter" idx="16"/>
          </p:nvPr>
        </p:nvSpPr>
        <p:spPr>
          <a:xfrm>
            <a:off x="5566714"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8593D-7C47-471E-A8DF-97AC4FFD13F5}"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8593D-7C47-471E-A8DF-97AC4FFD13F5}"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8593D-7C47-471E-A8DF-97AC4FFD13F5}"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C8593D-7C47-471E-A8DF-97AC4FFD13F5}"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C8593D-7C47-471E-A8DF-97AC4FFD13F5}" type="datetimeFigureOut">
              <a:rPr lang="en-US" smtClean="0"/>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C8593D-7C47-471E-A8DF-97AC4FFD13F5}" type="datetimeFigureOut">
              <a:rPr lang="en-US" smtClean="0"/>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8593D-7C47-471E-A8DF-97AC4FFD13F5}" type="datetimeFigureOut">
              <a:rPr lang="en-US" smtClean="0"/>
              <a:t>3/25/2020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Picture Placeholder 11"/>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000">
                <a:solidFill>
                  <a:schemeClr val="tx1"/>
                </a:solidFill>
              </a:defRPr>
            </a:lvl1pPr>
          </a:lstStyle>
          <a:p>
            <a:fld id="{7FC8593D-7C47-471E-A8DF-97AC4FFD13F5}" type="datetimeFigureOut">
              <a:rPr lang="en-US" smtClean="0"/>
              <a:pPr/>
              <a:t>3/25/2020</a:t>
            </a:fld>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000">
                <a:solidFill>
                  <a:schemeClr val="tx1"/>
                </a:solidFill>
              </a:defRPr>
            </a:lvl1pPr>
          </a:lstStyle>
          <a:p>
            <a:fld id="{289D71E3-7D81-4C24-B9D8-6B108755C64C}" type="slidenum">
              <a:rPr lang="en-US" smtClean="0"/>
              <a:pPr/>
              <a:t>‹#›</a:t>
            </a:fld>
            <a:endParaRPr lang="en-US"/>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cid:image002.jpg@01D21EEA.08A83E70"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cid:image002.jpg@01D21EEA.08A83E70" TargetMode="Externa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cid:image002.jpg@01D21EEA.08A83E70" TargetMode="External"/><Relationship Id="rId2" Type="http://schemas.openxmlformats.org/officeDocument/2006/relationships/image" Target="../media/image6.jpe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cid:image002.jpg@01D21EEA.08A83E70" TargetMode="External"/><Relationship Id="rId2" Type="http://schemas.openxmlformats.org/officeDocument/2006/relationships/image" Target="../media/image6.jpeg"/><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cid:image002.jpg@01D21EEA.08A83E70" TargetMode="External"/><Relationship Id="rId2" Type="http://schemas.openxmlformats.org/officeDocument/2006/relationships/image" Target="../media/image6.jpeg"/><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cid:image002.jpg@01D21EEA.08A83E70" TargetMode="External"/><Relationship Id="rId2" Type="http://schemas.openxmlformats.org/officeDocument/2006/relationships/image" Target="../media/image6.jpeg"/><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cid:image002.jpg@01D21EEA.08A83E70" TargetMode="External"/><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cid:image002.jpg@01D21EEA.08A83E70" TargetMode="External"/><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cid:image002.jpg@01D21EEA.08A83E70" TargetMode="External"/><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cid:image002.jpg@01D21EEA.08A83E70" TargetMode="External"/><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cid:image002.jpg@01D21EEA.08A83E70" TargetMode="External"/><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cid:image002.jpg@01D21EEA.08A83E70"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cid:image002.jpg@01D21EEA.08A83E70" TargetMode="External"/><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cid:image002.jpg@01D21EEA.08A83E70" TargetMode="External"/><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hyperlink" Target="mailto:kadri.rebane@parnu.e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cid:image002.jpg@01D21EEA.08A83E70"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cid:image002.jpg@01D21EEA.08A83E70"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cid:image002.jpg@01D21EEA.08A83E70" TargetMode="External"/><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cid:image002.jpg@01D21EEA.08A83E70"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cid:image002.jpg@01D21EEA.08A83E70" TargetMode="External"/><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cid:image002.jpg@01D21EEA.08A83E70" TargetMode="External"/><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cid:image002.jpg@01D21EEA.08A83E70" TargetMode="External"/><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cid:image002.jpg@01D21EEA.08A83E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400" y="1196752"/>
            <a:ext cx="8458200" cy="1743472"/>
          </a:xfrm>
        </p:spPr>
        <p:txBody>
          <a:bodyPr>
            <a:normAutofit fontScale="90000"/>
          </a:bodyPr>
          <a:lstStyle/>
          <a:p>
            <a:r>
              <a:rPr lang="et-EE" dirty="0">
                <a:latin typeface="Arial Black" panose="020B0A04020102020204" pitchFamily="34" charset="0"/>
              </a:rPr>
              <a:t>ELUKOHAJÄRGSE PÕHIKOOLI MÄÄRAMINE</a:t>
            </a:r>
            <a:br>
              <a:rPr lang="et-EE" dirty="0">
                <a:latin typeface="Arial Black" panose="020B0A04020102020204" pitchFamily="34" charset="0"/>
              </a:rPr>
            </a:br>
            <a:r>
              <a:rPr lang="et-EE" dirty="0" err="1">
                <a:solidFill>
                  <a:srgbClr val="3399F5"/>
                </a:solidFill>
                <a:latin typeface="Arial Black" panose="020B0A04020102020204" pitchFamily="34" charset="0"/>
              </a:rPr>
              <a:t>ARNO´s</a:t>
            </a:r>
            <a:endParaRPr lang="en-US" dirty="0">
              <a:latin typeface="Arial Black" panose="020B0A04020102020204" pitchFamily="34" charset="0"/>
            </a:endParaRPr>
          </a:p>
        </p:txBody>
      </p:sp>
      <p:sp>
        <p:nvSpPr>
          <p:cNvPr id="3" name="Subtitle 2"/>
          <p:cNvSpPr>
            <a:spLocks noGrp="1"/>
          </p:cNvSpPr>
          <p:nvPr>
            <p:ph type="subTitle" idx="1"/>
          </p:nvPr>
        </p:nvSpPr>
        <p:spPr>
          <a:xfrm>
            <a:off x="5089724" y="4941168"/>
            <a:ext cx="7086600" cy="914400"/>
          </a:xfrm>
        </p:spPr>
        <p:txBody>
          <a:bodyPr>
            <a:normAutofit fontScale="62500" lnSpcReduction="20000"/>
          </a:bodyPr>
          <a:lstStyle/>
          <a:p>
            <a:r>
              <a:rPr lang="et-EE" dirty="0">
                <a:latin typeface="Arial Black" panose="020B0A04020102020204" pitchFamily="34" charset="0"/>
              </a:rPr>
              <a:t>Katrin Markii</a:t>
            </a:r>
          </a:p>
          <a:p>
            <a:r>
              <a:rPr lang="et-EE" dirty="0">
                <a:latin typeface="Arial Black" panose="020B0A04020102020204" pitchFamily="34" charset="0"/>
              </a:rPr>
              <a:t>Pärnu linnavalitsus</a:t>
            </a:r>
          </a:p>
          <a:p>
            <a:r>
              <a:rPr lang="et-EE" dirty="0">
                <a:latin typeface="Arial Black" panose="020B0A04020102020204" pitchFamily="34" charset="0"/>
              </a:rPr>
              <a:t>haridusnõunik</a:t>
            </a:r>
            <a:endParaRPr lang="en-US" dirty="0">
              <a:latin typeface="Arial Black" panose="020B0A04020102020204" pitchFamily="34" charset="0"/>
            </a:endParaRPr>
          </a:p>
        </p:txBody>
      </p:sp>
      <p:pic>
        <p:nvPicPr>
          <p:cNvPr id="4" name="Picture 3" descr="Pärnu linna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704512" y="5733256"/>
            <a:ext cx="1343025" cy="923925"/>
          </a:xfrm>
          <a:prstGeom prst="rect">
            <a:avLst/>
          </a:prstGeom>
          <a:noFill/>
          <a:ln>
            <a:noFill/>
          </a:ln>
        </p:spPr>
      </p:pic>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Picture with caption layout</a:t>
            </a:r>
          </a:p>
        </p:txBody>
      </p:sp>
      <p:sp>
        <p:nvSpPr>
          <p:cNvPr id="3" name="Text Placeholder 2"/>
          <p:cNvSpPr>
            <a:spLocks noGrp="1"/>
          </p:cNvSpPr>
          <p:nvPr>
            <p:ph type="body" sz="half" idx="2"/>
          </p:nvPr>
        </p:nvSpPr>
        <p:spPr>
          <a:xfrm>
            <a:off x="8472264" y="2060848"/>
            <a:ext cx="3453036" cy="2880320"/>
          </a:xfrm>
        </p:spPr>
        <p:txBody>
          <a:bodyPr>
            <a:normAutofit fontScale="85000" lnSpcReduction="20000"/>
          </a:bodyPr>
          <a:lstStyle/>
          <a:p>
            <a:pPr marL="285750" indent="-285750">
              <a:buFont typeface="Courier New" panose="02070309020205020404" pitchFamily="49" charset="0"/>
              <a:buChar char="o"/>
            </a:pPr>
            <a:r>
              <a:rPr lang="et-EE" dirty="0">
                <a:solidFill>
                  <a:schemeClr val="tx2"/>
                </a:solidFill>
              </a:rPr>
              <a:t>ARNO </a:t>
            </a:r>
            <a:r>
              <a:rPr lang="et-EE" dirty="0" err="1">
                <a:solidFill>
                  <a:schemeClr val="tx2"/>
                </a:solidFill>
              </a:rPr>
              <a:t>sse</a:t>
            </a:r>
            <a:r>
              <a:rPr lang="et-EE" dirty="0">
                <a:solidFill>
                  <a:schemeClr val="tx2"/>
                </a:solidFill>
              </a:rPr>
              <a:t> sisenemine:</a:t>
            </a:r>
          </a:p>
          <a:p>
            <a:pPr marL="285750" indent="-285750">
              <a:buFont typeface="Courier New" panose="02070309020205020404" pitchFamily="49" charset="0"/>
              <a:buChar char="o"/>
            </a:pPr>
            <a:r>
              <a:rPr lang="et-EE" dirty="0">
                <a:solidFill>
                  <a:schemeClr val="tx2"/>
                </a:solidFill>
              </a:rPr>
              <a:t>ID kaart</a:t>
            </a:r>
          </a:p>
          <a:p>
            <a:pPr marL="285750" indent="-285750">
              <a:buFont typeface="Courier New" panose="02070309020205020404" pitchFamily="49" charset="0"/>
              <a:buChar char="o"/>
            </a:pPr>
            <a:r>
              <a:rPr lang="et-EE" dirty="0">
                <a:solidFill>
                  <a:schemeClr val="tx2"/>
                </a:solidFill>
              </a:rPr>
              <a:t>Mobiili ID</a:t>
            </a:r>
          </a:p>
          <a:p>
            <a:pPr marL="285750" indent="-285750">
              <a:buFont typeface="Courier New" panose="02070309020205020404" pitchFamily="49" charset="0"/>
              <a:buChar char="o"/>
            </a:pPr>
            <a:r>
              <a:rPr lang="et-EE" dirty="0">
                <a:solidFill>
                  <a:schemeClr val="tx2"/>
                </a:solidFill>
              </a:rPr>
              <a:t>SMART- ID</a:t>
            </a:r>
          </a:p>
          <a:p>
            <a:pPr marL="285750" indent="-285750">
              <a:buFont typeface="Courier New" panose="02070309020205020404" pitchFamily="49" charset="0"/>
              <a:buChar char="o"/>
            </a:pPr>
            <a:r>
              <a:rPr lang="et-EE" dirty="0">
                <a:solidFill>
                  <a:schemeClr val="tx2"/>
                </a:solidFill>
              </a:rPr>
              <a:t>Pangalingid</a:t>
            </a:r>
          </a:p>
          <a:p>
            <a:pPr marL="285750" indent="-285750">
              <a:buFont typeface="Courier New" panose="02070309020205020404" pitchFamily="49" charset="0"/>
              <a:buChar char="o"/>
            </a:pPr>
            <a:r>
              <a:rPr lang="en-GB" dirty="0" err="1"/>
              <a:t>Esmakordsel</a:t>
            </a:r>
            <a:r>
              <a:rPr lang="en-GB" dirty="0"/>
              <a:t> </a:t>
            </a:r>
            <a:r>
              <a:rPr lang="en-GB" dirty="0" err="1"/>
              <a:t>sisselogimisel</a:t>
            </a:r>
            <a:r>
              <a:rPr lang="en-GB" dirty="0"/>
              <a:t> </a:t>
            </a:r>
            <a:r>
              <a:rPr lang="en-GB" dirty="0" err="1"/>
              <a:t>tuleb</a:t>
            </a:r>
            <a:r>
              <a:rPr lang="en-GB" dirty="0"/>
              <a:t> </a:t>
            </a:r>
            <a:r>
              <a:rPr lang="en-GB" dirty="0" err="1"/>
              <a:t>sisestada</a:t>
            </a:r>
            <a:r>
              <a:rPr lang="en-GB" dirty="0"/>
              <a:t> </a:t>
            </a:r>
            <a:r>
              <a:rPr lang="en-GB" dirty="0" err="1"/>
              <a:t>oma</a:t>
            </a:r>
            <a:r>
              <a:rPr lang="en-GB" dirty="0"/>
              <a:t> </a:t>
            </a:r>
            <a:r>
              <a:rPr lang="en-GB" dirty="0" err="1"/>
              <a:t>kontaktandmed</a:t>
            </a:r>
            <a:r>
              <a:rPr lang="en-GB" dirty="0"/>
              <a:t> (e-mail </a:t>
            </a:r>
            <a:r>
              <a:rPr lang="en-GB" dirty="0" err="1"/>
              <a:t>ja</a:t>
            </a:r>
            <a:r>
              <a:rPr lang="en-GB" dirty="0"/>
              <a:t>/</a:t>
            </a:r>
            <a:r>
              <a:rPr lang="en-GB" dirty="0" err="1"/>
              <a:t>või</a:t>
            </a:r>
            <a:r>
              <a:rPr lang="en-GB" dirty="0"/>
              <a:t> </a:t>
            </a:r>
            <a:r>
              <a:rPr lang="en-GB" dirty="0" err="1"/>
              <a:t>telefoninumber</a:t>
            </a:r>
            <a:r>
              <a:rPr lang="en-GB" dirty="0"/>
              <a:t>).</a:t>
            </a:r>
            <a:endParaRPr lang="et-EE" dirty="0"/>
          </a:p>
          <a:p>
            <a:pPr marL="285750" indent="-285750">
              <a:buFont typeface="Courier New" panose="02070309020205020404" pitchFamily="49" charset="0"/>
              <a:buChar char="o"/>
            </a:pPr>
            <a:r>
              <a:rPr lang="et-EE" b="1" dirty="0">
                <a:solidFill>
                  <a:srgbClr val="FF0000"/>
                </a:solidFill>
              </a:rPr>
              <a:t>Jälgi, et oleks õige õppeaasta</a:t>
            </a:r>
            <a:r>
              <a:rPr lang="et-EE" dirty="0">
                <a:solidFill>
                  <a:srgbClr val="FF0000"/>
                </a:solidFill>
              </a:rPr>
              <a:t>!</a:t>
            </a:r>
            <a:endParaRPr lang="en-US" dirty="0">
              <a:solidFill>
                <a:srgbClr val="FF0000"/>
              </a:solidFill>
            </a:endParaRPr>
          </a:p>
          <a:p>
            <a:pPr algn="ctr"/>
            <a:r>
              <a:rPr lang="en-US" b="1" dirty="0" err="1">
                <a:solidFill>
                  <a:srgbClr val="FF0000"/>
                </a:solidFill>
              </a:rPr>
              <a:t>Õppeaasta</a:t>
            </a:r>
            <a:r>
              <a:rPr lang="en-US" b="1" dirty="0">
                <a:solidFill>
                  <a:srgbClr val="FF0000"/>
                </a:solidFill>
              </a:rPr>
              <a:t> </a:t>
            </a:r>
            <a:r>
              <a:rPr lang="et-EE" b="1" dirty="0">
                <a:solidFill>
                  <a:srgbClr val="FF0000"/>
                </a:solidFill>
              </a:rPr>
              <a:t>2020/21</a:t>
            </a:r>
            <a:r>
              <a:rPr lang="et-EE" dirty="0">
                <a:solidFill>
                  <a:srgbClr val="FF0000"/>
                </a:solidFill>
              </a:rPr>
              <a:t> </a:t>
            </a:r>
          </a:p>
          <a:p>
            <a:endParaRPr lang="et-EE" dirty="0">
              <a:solidFill>
                <a:srgbClr val="FF0000"/>
              </a:solidFill>
            </a:endParaRPr>
          </a:p>
          <a:p>
            <a:pPr marL="285750" indent="-285750">
              <a:buFont typeface="Courier New" panose="02070309020205020404" pitchFamily="49" charset="0"/>
              <a:buChar char="o"/>
            </a:pPr>
            <a:endParaRPr lang="et-EE" dirty="0">
              <a:solidFill>
                <a:schemeClr val="tx2"/>
              </a:solidFill>
            </a:endParaRPr>
          </a:p>
          <a:p>
            <a:pPr marL="285750" indent="-285750">
              <a:buFont typeface="Courier New" panose="02070309020205020404" pitchFamily="49" charset="0"/>
              <a:buChar char="o"/>
            </a:pPr>
            <a:endParaRPr lang="en-US" dirty="0"/>
          </a:p>
        </p:txBody>
      </p:sp>
      <p:pic>
        <p:nvPicPr>
          <p:cNvPr id="8" name="Picture Placeholder 7" descr="Woman and girl gardening" title="Sample picture"/>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a:stretch/>
        </p:blipFill>
        <p:spPr>
          <a:xfrm>
            <a:off x="1055440" y="1844824"/>
            <a:ext cx="5193089" cy="2937510"/>
          </a:xfrm>
        </p:spPr>
      </p:pic>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pic>
        <p:nvPicPr>
          <p:cNvPr id="6" name="Picture 5" descr="Pärnu linna logo"/>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163174" y="365126"/>
            <a:ext cx="1343025" cy="923925"/>
          </a:xfrm>
          <a:prstGeom prst="rect">
            <a:avLst/>
          </a:prstGeom>
          <a:noFill/>
          <a:ln>
            <a:no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383" y="906463"/>
            <a:ext cx="7514727" cy="5521246"/>
          </a:xfrm>
          <a:prstGeom prst="rect">
            <a:avLst/>
          </a:prstGeom>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7298" y="1728787"/>
            <a:ext cx="3330575" cy="520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5736" y="4517203"/>
            <a:ext cx="2352675" cy="120015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07112" y="1459706"/>
            <a:ext cx="1362075" cy="257175"/>
          </a:xfrm>
          <a:prstGeom prst="rect">
            <a:avLst/>
          </a:prstGeom>
        </p:spPr>
      </p:pic>
      <p:pic>
        <p:nvPicPr>
          <p:cNvPr id="11" name="Picture 10"/>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2363" y="3814240"/>
            <a:ext cx="4971680" cy="2498218"/>
          </a:xfrm>
          <a:prstGeom prst="rect">
            <a:avLst/>
          </a:prstGeom>
          <a:noFill/>
          <a:ln>
            <a:noFill/>
          </a:ln>
        </p:spPr>
      </p:pic>
    </p:spTree>
    <p:extLst>
      <p:ext uri="{BB962C8B-B14F-4D97-AF65-F5344CB8AC3E}">
        <p14:creationId xmlns:p14="http://schemas.microsoft.com/office/powerpoint/2010/main" val="212213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616280" y="1494929"/>
            <a:ext cx="3459946" cy="3868141"/>
          </a:xfrm>
        </p:spPr>
        <p:txBody>
          <a:bodyPr>
            <a:normAutofit fontScale="70000" lnSpcReduction="20000"/>
          </a:bodyPr>
          <a:lstStyle/>
          <a:p>
            <a:pPr marL="285750" indent="-285750">
              <a:buFont typeface="Courier New" panose="02070309020205020404" pitchFamily="49" charset="0"/>
              <a:buChar char="o"/>
            </a:pPr>
            <a:r>
              <a:rPr lang="et-EE" b="1" u="sng" dirty="0">
                <a:solidFill>
                  <a:srgbClr val="FF0000"/>
                </a:solidFill>
              </a:rPr>
              <a:t>20 märts </a:t>
            </a:r>
            <a:r>
              <a:rPr lang="et-EE" dirty="0"/>
              <a:t>on lapsele määratud koolikoht</a:t>
            </a:r>
          </a:p>
          <a:p>
            <a:r>
              <a:rPr lang="et-EE" dirty="0"/>
              <a:t>Aadress - Rahvastikuregistris toodud aadress</a:t>
            </a:r>
          </a:p>
          <a:p>
            <a:r>
              <a:rPr lang="et-EE" dirty="0"/>
              <a:t>Määratud elukohajärgne kool valitud õppeaastal </a:t>
            </a:r>
            <a:r>
              <a:rPr lang="et-EE" b="1" dirty="0">
                <a:solidFill>
                  <a:srgbClr val="FF0000"/>
                </a:solidFill>
              </a:rPr>
              <a:t>20</a:t>
            </a:r>
            <a:r>
              <a:rPr lang="en-US" b="1" dirty="0">
                <a:solidFill>
                  <a:srgbClr val="FF0000"/>
                </a:solidFill>
              </a:rPr>
              <a:t>20</a:t>
            </a:r>
            <a:r>
              <a:rPr lang="et-EE" b="1" dirty="0">
                <a:solidFill>
                  <a:srgbClr val="FF0000"/>
                </a:solidFill>
              </a:rPr>
              <a:t>/202</a:t>
            </a:r>
            <a:r>
              <a:rPr lang="en-US" b="1" dirty="0">
                <a:solidFill>
                  <a:srgbClr val="FF0000"/>
                </a:solidFill>
              </a:rPr>
              <a:t>1</a:t>
            </a:r>
            <a:endParaRPr lang="et-EE" b="1" dirty="0">
              <a:solidFill>
                <a:srgbClr val="FF0000"/>
              </a:solidFill>
            </a:endParaRPr>
          </a:p>
          <a:p>
            <a:r>
              <a:rPr lang="et-EE" dirty="0"/>
              <a:t>Koolipoolne staatus:</a:t>
            </a:r>
          </a:p>
          <a:p>
            <a:pPr lvl="1"/>
            <a:r>
              <a:rPr lang="et-EE" u="sng" dirty="0"/>
              <a:t>Pole märgitud</a:t>
            </a:r>
            <a:r>
              <a:rPr lang="et-EE" dirty="0"/>
              <a:t> - te ei ole e-keskkonnas oma lapsele teinud taotlust teile määratud elukohajärgsesse kooli või kooli esindaja ei ole e-keskkonnas lapse vastuvõtmist kinnitanud</a:t>
            </a:r>
          </a:p>
          <a:p>
            <a:pPr lvl="1"/>
            <a:r>
              <a:rPr lang="et-EE" u="sng" dirty="0"/>
              <a:t>Kinnitatud</a:t>
            </a:r>
            <a:r>
              <a:rPr lang="et-EE" dirty="0"/>
              <a:t> - olete e-keskkonnas teinud taotluse teie </a:t>
            </a:r>
            <a:r>
              <a:rPr lang="et-EE" dirty="0" err="1"/>
              <a:t>lpsele</a:t>
            </a:r>
            <a:r>
              <a:rPr lang="et-EE" dirty="0"/>
              <a:t> määratud elukohajärgse kooli ning kool on e-keskkonnas lapse vastuvõtmise kinnitanud</a:t>
            </a:r>
          </a:p>
          <a:p>
            <a:pPr lvl="1"/>
            <a:r>
              <a:rPr lang="et-EE" u="sng" dirty="0"/>
              <a:t>Ebatõenäoline</a:t>
            </a:r>
            <a:r>
              <a:rPr lang="et-EE" dirty="0"/>
              <a:t> - olete kooli teavitanud koolis mitte õppima asumisest ning kool on vabastanud õppekoha</a:t>
            </a:r>
          </a:p>
          <a:p>
            <a:r>
              <a:rPr lang="et-EE" dirty="0"/>
              <a:t>Lisaks on lapse andmete vaates ka nupud erinevate lubatud taotluste ja muude tegevuste jaoks.</a:t>
            </a:r>
          </a:p>
          <a:p>
            <a:pPr marL="285750" indent="-285750">
              <a:buFont typeface="Courier New" panose="02070309020205020404" pitchFamily="49" charset="0"/>
              <a:buChar char="o"/>
            </a:pPr>
            <a:endParaRPr lang="en-US" dirty="0"/>
          </a:p>
        </p:txBody>
      </p:sp>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pic>
        <p:nvPicPr>
          <p:cNvPr id="6" name="Picture 5" descr="Pärnu linna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163174" y="365126"/>
            <a:ext cx="1343025" cy="923925"/>
          </a:xfrm>
          <a:prstGeom prst="rect">
            <a:avLst/>
          </a:prstGeom>
          <a:noFill/>
          <a:ln>
            <a:noFill/>
          </a:ln>
        </p:spPr>
      </p:pic>
      <p:pic>
        <p:nvPicPr>
          <p:cNvPr id="1038" name="Picture 14" descr="worddava8a2063802bc5344b84f0bb52f090d9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352" y="180256"/>
            <a:ext cx="85725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831" y="1334121"/>
            <a:ext cx="7846401" cy="5030415"/>
          </a:xfrm>
          <a:prstGeom prst="rect">
            <a:avLst/>
          </a:prstGeom>
        </p:spPr>
      </p:pic>
    </p:spTree>
    <p:extLst>
      <p:ext uri="{BB962C8B-B14F-4D97-AF65-F5344CB8AC3E}">
        <p14:creationId xmlns:p14="http://schemas.microsoft.com/office/powerpoint/2010/main" val="412023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616280" y="1470968"/>
            <a:ext cx="3459946" cy="3636404"/>
          </a:xfrm>
        </p:spPr>
        <p:txBody>
          <a:bodyPr/>
          <a:lstStyle/>
          <a:p>
            <a:pPr marL="285750" indent="-285750">
              <a:buFont typeface="Courier New" panose="02070309020205020404" pitchFamily="49" charset="0"/>
              <a:buChar char="o"/>
            </a:pPr>
            <a:r>
              <a:rPr lang="et-EE" b="1" u="sng" dirty="0">
                <a:solidFill>
                  <a:srgbClr val="FF0000"/>
                </a:solidFill>
              </a:rPr>
              <a:t>20 märts </a:t>
            </a:r>
            <a:r>
              <a:rPr lang="et-EE" dirty="0"/>
              <a:t>on lapsele määratud koolikoht</a:t>
            </a:r>
          </a:p>
          <a:p>
            <a:pPr marL="285750" indent="-285750">
              <a:buFont typeface="Courier New" panose="02070309020205020404" pitchFamily="49" charset="0"/>
              <a:buChar char="o"/>
            </a:pPr>
            <a:r>
              <a:rPr lang="et-EE" dirty="0"/>
              <a:t>Kui määratud kool sobib: PÕHIKOOLI VASTUVÕTU TAOTLUS</a:t>
            </a:r>
          </a:p>
          <a:p>
            <a:pPr marL="285750" indent="-285750">
              <a:buFont typeface="Courier New" panose="02070309020205020404" pitchFamily="49" charset="0"/>
              <a:buChar char="o"/>
            </a:pPr>
            <a:r>
              <a:rPr lang="et-EE" dirty="0"/>
              <a:t>Kui määratud koht ei sobi: LAPSE ÜMBERTÕSTMISE TAOTLUS</a:t>
            </a:r>
          </a:p>
          <a:p>
            <a:pPr marL="285750" indent="-285750">
              <a:buFont typeface="Courier New" panose="02070309020205020404" pitchFamily="49" charset="0"/>
              <a:buChar char="o"/>
            </a:pPr>
            <a:r>
              <a:rPr lang="et-EE" dirty="0"/>
              <a:t>Kinnitamine või ümbertõstmine kuni </a:t>
            </a:r>
            <a:r>
              <a:rPr lang="et-EE" b="1" u="sng" dirty="0">
                <a:solidFill>
                  <a:srgbClr val="FF0000"/>
                </a:solidFill>
              </a:rPr>
              <a:t>10 aprill</a:t>
            </a:r>
          </a:p>
          <a:p>
            <a:pPr marL="285750" indent="-285750">
              <a:buFont typeface="Courier New" panose="02070309020205020404" pitchFamily="49" charset="0"/>
              <a:buChar char="o"/>
            </a:pPr>
            <a:endParaRPr lang="en-US" dirty="0"/>
          </a:p>
        </p:txBody>
      </p:sp>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pic>
        <p:nvPicPr>
          <p:cNvPr id="6" name="Picture 5" descr="Pärnu linna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163174" y="365126"/>
            <a:ext cx="1343025" cy="923925"/>
          </a:xfrm>
          <a:prstGeom prst="rect">
            <a:avLst/>
          </a:prstGeom>
          <a:noFill/>
          <a:ln>
            <a:noFill/>
          </a:ln>
        </p:spPr>
      </p:pic>
      <p:pic>
        <p:nvPicPr>
          <p:cNvPr id="1036" name="Picture 12" descr="worddav3dff84ad29485bb6742ef4fe0db52b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416" y="252264"/>
            <a:ext cx="6019543" cy="64533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worddavc7f23234b4b10a22208640e6f4bc387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7133" y="6150707"/>
            <a:ext cx="4772025" cy="5619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0833" y="145765"/>
            <a:ext cx="4257675" cy="390525"/>
          </a:xfrm>
          <a:prstGeom prst="rect">
            <a:avLst/>
          </a:prstGeom>
        </p:spPr>
      </p:pic>
    </p:spTree>
    <p:extLst>
      <p:ext uri="{BB962C8B-B14F-4D97-AF65-F5344CB8AC3E}">
        <p14:creationId xmlns:p14="http://schemas.microsoft.com/office/powerpoint/2010/main" val="403225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Picture with caption layout</a:t>
            </a:r>
          </a:p>
        </p:txBody>
      </p:sp>
      <p:sp>
        <p:nvSpPr>
          <p:cNvPr id="3" name="Text Placeholder 2"/>
          <p:cNvSpPr>
            <a:spLocks noGrp="1"/>
          </p:cNvSpPr>
          <p:nvPr>
            <p:ph type="body" sz="half" idx="2"/>
          </p:nvPr>
        </p:nvSpPr>
        <p:spPr>
          <a:xfrm>
            <a:off x="7176120" y="1289051"/>
            <a:ext cx="4749180" cy="4084165"/>
          </a:xfrm>
        </p:spPr>
        <p:txBody>
          <a:bodyPr>
            <a:normAutofit fontScale="85000" lnSpcReduction="20000"/>
          </a:bodyPr>
          <a:lstStyle/>
          <a:p>
            <a:r>
              <a:rPr lang="et-EE" dirty="0"/>
              <a:t>Taotluse esitamisel kuni </a:t>
            </a:r>
            <a:r>
              <a:rPr lang="et-EE" b="1" u="sng" dirty="0">
                <a:solidFill>
                  <a:srgbClr val="FF0000"/>
                </a:solidFill>
              </a:rPr>
              <a:t>10 aprill </a:t>
            </a:r>
            <a:r>
              <a:rPr lang="et-EE" dirty="0"/>
              <a:t>tuleb täita järgmised kohustuslikud väljad.</a:t>
            </a:r>
          </a:p>
          <a:p>
            <a:pPr marL="285750" indent="-285750">
              <a:buFont typeface="Courier New" panose="02070309020205020404" pitchFamily="49" charset="0"/>
              <a:buChar char="o"/>
            </a:pPr>
            <a:r>
              <a:rPr lang="et-EE" u="sng" dirty="0"/>
              <a:t>Soovitud kool</a:t>
            </a:r>
            <a:r>
              <a:rPr lang="et-EE" dirty="0"/>
              <a:t>: </a:t>
            </a:r>
            <a:r>
              <a:rPr lang="et-EE" dirty="0" err="1"/>
              <a:t>ripploendis</a:t>
            </a:r>
            <a:r>
              <a:rPr lang="et-EE" dirty="0"/>
              <a:t> on elukohajärgsed, </a:t>
            </a:r>
            <a:r>
              <a:rPr lang="et-EE" dirty="0" err="1"/>
              <a:t>ülelinnalised</a:t>
            </a:r>
            <a:r>
              <a:rPr lang="et-EE" dirty="0"/>
              <a:t> ja HEV kool.</a:t>
            </a:r>
          </a:p>
          <a:p>
            <a:r>
              <a:rPr lang="et-EE" u="sng" dirty="0"/>
              <a:t>Koolivahetuse põhjus (</a:t>
            </a:r>
            <a:r>
              <a:rPr lang="et-EE" u="sng" dirty="0" err="1"/>
              <a:t>ripploendis</a:t>
            </a:r>
            <a:r>
              <a:rPr lang="et-EE" u="sng" dirty="0"/>
              <a:t>)</a:t>
            </a:r>
            <a:r>
              <a:rPr lang="et-EE" dirty="0"/>
              <a:t>:</a:t>
            </a:r>
          </a:p>
          <a:p>
            <a:pPr marL="285750" lvl="0" indent="-285750">
              <a:buFont typeface="Courier New" panose="02070309020205020404" pitchFamily="49" charset="0"/>
              <a:buChar char="o"/>
            </a:pPr>
            <a:r>
              <a:rPr lang="et-EE" dirty="0"/>
              <a:t>Õe/venna olemasolu: lisaväljale „Õe/venna isikukood“' sisestage soovitud koolis õppiva õe või venna isikukood; </a:t>
            </a:r>
          </a:p>
          <a:p>
            <a:pPr marL="285750" lvl="0" indent="-285750">
              <a:buFont typeface="Courier New" panose="02070309020205020404" pitchFamily="49" charset="0"/>
              <a:buChar char="o"/>
            </a:pPr>
            <a:r>
              <a:rPr lang="et-EE" dirty="0"/>
              <a:t>Elukohavahetus;</a:t>
            </a:r>
          </a:p>
          <a:p>
            <a:pPr marL="285750" lvl="0" indent="-285750">
              <a:buFont typeface="Courier New" panose="02070309020205020404" pitchFamily="49" charset="0"/>
              <a:buChar char="o"/>
            </a:pPr>
            <a:r>
              <a:rPr lang="et-EE" dirty="0" err="1"/>
              <a:t>Ülelinnalisest</a:t>
            </a:r>
            <a:r>
              <a:rPr lang="et-EE" dirty="0"/>
              <a:t> koolist või erakoolist loobumine;</a:t>
            </a:r>
          </a:p>
          <a:p>
            <a:pPr marL="285750" lvl="0" indent="-285750">
              <a:buFont typeface="Courier New" panose="02070309020205020404" pitchFamily="49" charset="0"/>
              <a:buChar char="o"/>
            </a:pPr>
            <a:r>
              <a:rPr lang="et-EE" dirty="0"/>
              <a:t>Muu põhjus.</a:t>
            </a:r>
          </a:p>
          <a:p>
            <a:r>
              <a:rPr lang="et-EE" u="sng" dirty="0"/>
              <a:t>Põhjuse täpsustus:</a:t>
            </a:r>
            <a:r>
              <a:rPr lang="et-EE" dirty="0"/>
              <a:t> Põhjendage elukohajärgse kooli muutmise soovi.</a:t>
            </a:r>
          </a:p>
          <a:p>
            <a:r>
              <a:rPr lang="et-EE" u="sng" dirty="0"/>
              <a:t>Lapsevanema e-mail</a:t>
            </a:r>
            <a:r>
              <a:rPr lang="et-EE" dirty="0"/>
              <a:t>: võetakse vaikimisi kontaktandmetest</a:t>
            </a:r>
            <a:r>
              <a:rPr lang="ru-RU" dirty="0"/>
              <a:t>.</a:t>
            </a:r>
            <a:r>
              <a:rPr lang="et-EE" dirty="0"/>
              <a:t> Kui lisate või muudate taotluse esitamise juures e-maili aadressi, siis see muudetakse automaatselt ka teie kontaktandmetes.</a:t>
            </a:r>
          </a:p>
          <a:p>
            <a:pPr marL="285750" indent="-285750">
              <a:buFont typeface="Courier New" panose="02070309020205020404" pitchFamily="49" charset="0"/>
              <a:buChar char="o"/>
            </a:pPr>
            <a:endParaRPr lang="en-US" dirty="0"/>
          </a:p>
        </p:txBody>
      </p:sp>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pic>
        <p:nvPicPr>
          <p:cNvPr id="6" name="Picture 5" descr="Pärnu linna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163174" y="365126"/>
            <a:ext cx="1343025" cy="923925"/>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545" y="214752"/>
            <a:ext cx="5563334" cy="5203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4" descr="worddavc7f23234b4b10a22208640e6f4bc387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8512" y="84138"/>
            <a:ext cx="4772025" cy="5619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7488" y="5402319"/>
            <a:ext cx="8855637" cy="13753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96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6504343" y="897013"/>
            <a:ext cx="5424305" cy="4073587"/>
          </a:xfrm>
        </p:spPr>
        <p:txBody>
          <a:bodyPr>
            <a:normAutofit fontScale="40000" lnSpcReduction="20000"/>
          </a:bodyPr>
          <a:lstStyle/>
          <a:p>
            <a:r>
              <a:rPr lang="et-EE" sz="2800" dirty="0"/>
              <a:t>“Lapse ümbertõstmise“ lehe paremas servas on toodud elukohajärgsete koolide nimekiri koos lapse elukoha </a:t>
            </a:r>
            <a:r>
              <a:rPr lang="et-EE" sz="2800" dirty="0" err="1"/>
              <a:t>jalgsitee</a:t>
            </a:r>
            <a:r>
              <a:rPr lang="et-EE" sz="2800" dirty="0"/>
              <a:t> kaugusega õppehoonetest. </a:t>
            </a:r>
          </a:p>
          <a:p>
            <a:r>
              <a:rPr lang="et-EE" sz="2800" b="1" u="sng" dirty="0"/>
              <a:t>Taotluse staatus: </a:t>
            </a:r>
          </a:p>
          <a:p>
            <a:pPr marL="285750" indent="-285750">
              <a:buFont typeface="Courier New" panose="02070309020205020404" pitchFamily="49" charset="0"/>
              <a:buChar char="o"/>
            </a:pPr>
            <a:r>
              <a:rPr lang="et-EE" sz="2800" u="sng" dirty="0"/>
              <a:t>Esitamata</a:t>
            </a:r>
            <a:r>
              <a:rPr lang="et-EE" sz="2800" dirty="0"/>
              <a:t> -taotlus on algatatud, aga esitamata. Taotlust näevad mõlemad lapsevanemad, kes saavad ka taotlust muuta, esitada ja kustutada.</a:t>
            </a:r>
          </a:p>
          <a:p>
            <a:pPr marL="285750" indent="-285750">
              <a:buFont typeface="Courier New" panose="02070309020205020404" pitchFamily="49" charset="0"/>
              <a:buChar char="o"/>
            </a:pPr>
            <a:r>
              <a:rPr lang="et-EE" sz="2800" u="sng" dirty="0"/>
              <a:t>Menetlemisel</a:t>
            </a:r>
            <a:r>
              <a:rPr lang="et-EE" sz="2800" dirty="0"/>
              <a:t> - taotlus on esitatud ametnikule menetlemiseks. Taotlus ei ole rahuldatud ega tagasilükatud. </a:t>
            </a:r>
          </a:p>
          <a:p>
            <a:pPr marL="285750" indent="-285750">
              <a:buFont typeface="Courier New" panose="02070309020205020404" pitchFamily="49" charset="0"/>
              <a:buChar char="o"/>
            </a:pPr>
            <a:r>
              <a:rPr lang="et-EE" sz="2800" u="sng" dirty="0"/>
              <a:t>Menetletud</a:t>
            </a:r>
            <a:r>
              <a:rPr lang="et-EE" sz="2800" dirty="0"/>
              <a:t> - taotlus on ametniku poolt rahuldatud ning lapse elukohajärgseks kooliks on määratud taotluses esitatud kool. Kui lapsevanem kinnitab koolikoha (vajutab nupule [Kinnita koolikoht]), siis  tagatakse lapsele elukohajärgses koolis õppekoht.</a:t>
            </a:r>
          </a:p>
          <a:p>
            <a:pPr marL="285750" indent="-285750">
              <a:buFont typeface="Courier New" panose="02070309020205020404" pitchFamily="49" charset="0"/>
              <a:buChar char="o"/>
            </a:pPr>
            <a:r>
              <a:rPr lang="et-EE" sz="2800" u="sng" dirty="0"/>
              <a:t>Tagasilükatud</a:t>
            </a:r>
            <a:r>
              <a:rPr lang="et-EE" sz="2800" dirty="0"/>
              <a:t> - taotlus on ametniku poolt jäetud rahuldamata (sel juhul ametnik sisestab taotluse juurde tagasilükkamise põhjenduse) ning lapse elukohajärgseks kooliks on algselt määratud elukohajärgne kool. </a:t>
            </a:r>
          </a:p>
          <a:p>
            <a:pPr marL="285750" indent="-285750">
              <a:buFont typeface="Courier New" panose="02070309020205020404" pitchFamily="49" charset="0"/>
              <a:buChar char="o"/>
            </a:pPr>
            <a:r>
              <a:rPr lang="et-EE" sz="2800" u="sng" dirty="0"/>
              <a:t>Tühistatud</a:t>
            </a:r>
            <a:r>
              <a:rPr lang="et-EE" sz="2800" dirty="0"/>
              <a:t> - lapsevanem on tühistanud esitatud taotluse ning taotlust ei ole menetletud.</a:t>
            </a:r>
          </a:p>
          <a:p>
            <a:r>
              <a:rPr lang="et-EE" sz="3000" b="1" dirty="0">
                <a:solidFill>
                  <a:srgbClr val="FF0000"/>
                </a:solidFill>
              </a:rPr>
              <a:t>Menetlemine 11 aprill – 30 aprill. </a:t>
            </a:r>
          </a:p>
          <a:p>
            <a:r>
              <a:rPr lang="et-EE" sz="2800" b="1" u="sng" dirty="0"/>
              <a:t>Vanemaid teavitatakse e-maili teel automaatselt:</a:t>
            </a:r>
          </a:p>
          <a:p>
            <a:pPr marL="285750" indent="-285750">
              <a:buFont typeface="Courier New" panose="02070309020205020404" pitchFamily="49" charset="0"/>
              <a:buChar char="o"/>
            </a:pPr>
            <a:r>
              <a:rPr lang="et-EE" sz="2800" dirty="0"/>
              <a:t>Ametnik vastab teie poolt esitatud elukoha järgse kooli muutmise taotlusele.</a:t>
            </a:r>
          </a:p>
          <a:p>
            <a:pPr marL="285750" lvl="0" indent="-285750">
              <a:buFont typeface="Courier New" panose="02070309020205020404" pitchFamily="49" charset="0"/>
              <a:buChar char="o"/>
            </a:pPr>
            <a:r>
              <a:rPr lang="et-EE" sz="2800" dirty="0"/>
              <a:t>Kool kinnitab vanema poolt esitatud põhikooli vastuvõtu taotluse</a:t>
            </a:r>
            <a:endParaRPr lang="et-EE" dirty="0"/>
          </a:p>
          <a:p>
            <a:pPr marL="285750" indent="-285750">
              <a:buFont typeface="Courier New" panose="02070309020205020404" pitchFamily="49" charset="0"/>
              <a:buChar char="o"/>
            </a:pPr>
            <a:endParaRPr lang="en-US" dirty="0"/>
          </a:p>
        </p:txBody>
      </p:sp>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pic>
        <p:nvPicPr>
          <p:cNvPr id="6" name="Picture 5" descr="Pärnu linna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793499" y="10964"/>
            <a:ext cx="1343025" cy="923925"/>
          </a:xfrm>
          <a:prstGeom prst="rect">
            <a:avLst/>
          </a:prstGeom>
          <a:noFill/>
          <a:ln>
            <a:noFill/>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471" y="44624"/>
            <a:ext cx="5457051" cy="5076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0162" y="4910299"/>
            <a:ext cx="9272609" cy="14401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01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0"/>
            <a:ext cx="9829800" cy="1082674"/>
          </a:xfrm>
        </p:spPr>
        <p:txBody>
          <a:bodyPr>
            <a:noAutofit/>
          </a:bodyPr>
          <a:lstStyle/>
          <a:p>
            <a:pPr algn="ctr"/>
            <a:r>
              <a:rPr lang="et-EE" sz="5400" dirty="0">
                <a:solidFill>
                  <a:srgbClr val="3399F5"/>
                </a:solidFill>
                <a:latin typeface="Arial Black" panose="020B0A04020102020204" pitchFamily="34" charset="0"/>
              </a:rPr>
              <a:t>ARNO</a:t>
            </a:r>
            <a:endParaRPr lang="en-US" sz="5400" dirty="0"/>
          </a:p>
        </p:txBody>
      </p:sp>
      <p:sp>
        <p:nvSpPr>
          <p:cNvPr id="4" name="Text Placeholder 3"/>
          <p:cNvSpPr>
            <a:spLocks noGrp="1"/>
          </p:cNvSpPr>
          <p:nvPr>
            <p:ph type="body" sz="half" idx="2"/>
          </p:nvPr>
        </p:nvSpPr>
        <p:spPr>
          <a:xfrm>
            <a:off x="737828" y="1592716"/>
            <a:ext cx="10154343" cy="3688432"/>
          </a:xfrm>
        </p:spPr>
        <p:txBody>
          <a:bodyPr>
            <a:normAutofit/>
          </a:bodyPr>
          <a:lstStyle/>
          <a:p>
            <a:endParaRPr lang="et-EE" dirty="0"/>
          </a:p>
          <a:p>
            <a:endParaRPr lang="et-EE" dirty="0"/>
          </a:p>
        </p:txBody>
      </p:sp>
      <p:pic>
        <p:nvPicPr>
          <p:cNvPr id="5" name="Picture 4" descr="Pärnu linna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668000" y="444500"/>
            <a:ext cx="1343025" cy="923925"/>
          </a:xfrm>
          <a:prstGeom prst="rect">
            <a:avLst/>
          </a:prstGeom>
          <a:noFill/>
          <a:ln>
            <a:noFill/>
          </a:ln>
        </p:spPr>
      </p:pic>
      <p:sp>
        <p:nvSpPr>
          <p:cNvPr id="3" name="Rectangle 2"/>
          <p:cNvSpPr/>
          <p:nvPr/>
        </p:nvSpPr>
        <p:spPr>
          <a:xfrm>
            <a:off x="972714" y="906462"/>
            <a:ext cx="9684569" cy="4185761"/>
          </a:xfrm>
          <a:prstGeom prst="rect">
            <a:avLst/>
          </a:prstGeom>
        </p:spPr>
        <p:txBody>
          <a:bodyPr wrap="square">
            <a:spAutoFit/>
          </a:bodyPr>
          <a:lstStyle/>
          <a:p>
            <a:pPr marL="285750" indent="-285750">
              <a:buFont typeface="Courier New" panose="02070309020205020404" pitchFamily="49" charset="0"/>
              <a:buChar char="o"/>
            </a:pPr>
            <a:r>
              <a:rPr lang="et-EE" sz="1400" dirty="0">
                <a:latin typeface="Arial" panose="020B0604020202020204" pitchFamily="34" charset="0"/>
                <a:ea typeface="Times New Roman" panose="02020603050405020304" pitchFamily="18" charset="0"/>
                <a:cs typeface="Arial" panose="020B0604020202020204" pitchFamily="34" charset="0"/>
              </a:rPr>
              <a:t>Vanemate poolt elukohajärgse kooli muutmise taotlused vaatab üle ja teeb otsuse linnavalitsuse poolt moodustatud </a:t>
            </a:r>
            <a:r>
              <a:rPr lang="et-EE" sz="1400" b="1" u="sng" dirty="0">
                <a:latin typeface="Arial" panose="020B0604020202020204" pitchFamily="34" charset="0"/>
                <a:ea typeface="Times New Roman" panose="02020603050405020304" pitchFamily="18" charset="0"/>
                <a:cs typeface="Arial" panose="020B0604020202020204" pitchFamily="34" charset="0"/>
              </a:rPr>
              <a:t>komisjon. </a:t>
            </a:r>
          </a:p>
          <a:p>
            <a:pPr marL="285750" indent="-285750">
              <a:buFont typeface="Courier New" panose="02070309020205020404" pitchFamily="49" charset="0"/>
              <a:buChar char="o"/>
            </a:pPr>
            <a:endParaRPr lang="et-EE" sz="14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Courier New" panose="02070309020205020404" pitchFamily="49" charset="0"/>
              <a:buChar char="o"/>
            </a:pPr>
            <a:r>
              <a:rPr lang="et-EE" sz="1400" dirty="0">
                <a:latin typeface="Arial" panose="020B0604020202020204" pitchFamily="34" charset="0"/>
                <a:ea typeface="Times New Roman" panose="02020603050405020304" pitchFamily="18" charset="0"/>
                <a:cs typeface="Arial" panose="020B0604020202020204" pitchFamily="34" charset="0"/>
              </a:rPr>
              <a:t>Üldjuhul lahendatakse taotlused </a:t>
            </a:r>
            <a:r>
              <a:rPr lang="en-US" sz="1400" dirty="0" err="1">
                <a:latin typeface="Arial" panose="020B0604020202020204" pitchFamily="34" charset="0"/>
                <a:ea typeface="Times New Roman" panose="02020603050405020304" pitchFamily="18" charset="0"/>
                <a:cs typeface="Arial" panose="020B0604020202020204" pitchFamily="34" charset="0"/>
              </a:rPr>
              <a:t>lähtuvalt</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b="1" u="sng" dirty="0" err="1">
                <a:latin typeface="Arial" panose="020B0604020202020204" pitchFamily="34" charset="0"/>
                <a:ea typeface="Times New Roman" panose="02020603050405020304" pitchFamily="18" charset="0"/>
                <a:cs typeface="Arial" panose="020B0604020202020204" pitchFamily="34" charset="0"/>
              </a:rPr>
              <a:t>õpilase</a:t>
            </a:r>
            <a:r>
              <a:rPr lang="en-US" sz="1400" b="1" u="sng" dirty="0">
                <a:latin typeface="Arial" panose="020B0604020202020204" pitchFamily="34" charset="0"/>
                <a:ea typeface="Times New Roman" panose="02020603050405020304" pitchFamily="18" charset="0"/>
                <a:cs typeface="Arial" panose="020B0604020202020204" pitchFamily="34" charset="0"/>
              </a:rPr>
              <a:t> </a:t>
            </a:r>
            <a:r>
              <a:rPr lang="en-US" sz="1400" b="1" u="sng" dirty="0" err="1">
                <a:latin typeface="Arial" panose="020B0604020202020204" pitchFamily="34" charset="0"/>
                <a:ea typeface="Times New Roman" panose="02020603050405020304" pitchFamily="18" charset="0"/>
                <a:cs typeface="Arial" panose="020B0604020202020204" pitchFamily="34" charset="0"/>
              </a:rPr>
              <a:t>elukohast</a:t>
            </a:r>
            <a:r>
              <a:rPr lang="en-US" sz="1400" b="1" u="sng" dirty="0">
                <a:latin typeface="Arial" panose="020B0604020202020204" pitchFamily="34" charset="0"/>
                <a:ea typeface="Times New Roman" panose="02020603050405020304" pitchFamily="18" charset="0"/>
                <a:cs typeface="Arial" panose="020B0604020202020204" pitchFamily="34" charset="0"/>
              </a:rPr>
              <a:t> ja </a:t>
            </a:r>
            <a:r>
              <a:rPr lang="et-EE" sz="1400" b="1" u="sng" dirty="0">
                <a:latin typeface="Arial" panose="020B0604020202020204" pitchFamily="34" charset="0"/>
                <a:ea typeface="Times New Roman" panose="02020603050405020304" pitchFamily="18" charset="0"/>
                <a:cs typeface="Arial" panose="020B0604020202020204" pitchFamily="34" charset="0"/>
              </a:rPr>
              <a:t>koolitee pikkusest </a:t>
            </a:r>
            <a:r>
              <a:rPr lang="et-EE" sz="1400" dirty="0">
                <a:latin typeface="Arial" panose="020B0604020202020204" pitchFamily="34" charset="0"/>
                <a:ea typeface="Times New Roman" panose="02020603050405020304" pitchFamily="18" charset="0"/>
                <a:cs typeface="Arial" panose="020B0604020202020204" pitchFamily="34" charset="0"/>
              </a:rPr>
              <a:t>ja vabade õppekohtade olemasolust. </a:t>
            </a:r>
          </a:p>
          <a:p>
            <a:pPr marL="285750" indent="-285750">
              <a:buFont typeface="Courier New" panose="02070309020205020404" pitchFamily="49" charset="0"/>
              <a:buChar char="o"/>
            </a:pPr>
            <a:endParaRPr lang="et-EE" sz="1400" b="1" u="sng"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Courier New" panose="02070309020205020404" pitchFamily="49" charset="0"/>
              <a:buChar char="o"/>
            </a:pPr>
            <a:r>
              <a:rPr lang="et-EE" sz="1400" b="1" u="sng" dirty="0">
                <a:latin typeface="Arial" panose="020B0604020202020204" pitchFamily="34" charset="0"/>
                <a:ea typeface="Times New Roman" panose="02020603050405020304" pitchFamily="18" charset="0"/>
                <a:cs typeface="Arial" panose="020B0604020202020204" pitchFamily="34" charset="0"/>
              </a:rPr>
              <a:t>Võimalusel tagatakse </a:t>
            </a:r>
            <a:r>
              <a:rPr lang="et-EE" sz="1400" dirty="0">
                <a:latin typeface="Arial" panose="020B0604020202020204" pitchFamily="34" charset="0"/>
                <a:ea typeface="Times New Roman" panose="02020603050405020304" pitchFamily="18" charset="0"/>
                <a:cs typeface="Arial" panose="020B0604020202020204" pitchFamily="34" charset="0"/>
              </a:rPr>
              <a:t>lapsele õppimisvõimalus õe-vennaga ühes koolis.</a:t>
            </a:r>
          </a:p>
          <a:p>
            <a:pPr marL="285750" indent="-285750">
              <a:buFont typeface="Courier New" panose="02070309020205020404" pitchFamily="49" charset="0"/>
              <a:buChar char="o"/>
            </a:pPr>
            <a:endParaRPr lang="et-EE" sz="14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Courier New" panose="02070309020205020404" pitchFamily="49" charset="0"/>
              <a:buChar char="o"/>
            </a:pPr>
            <a:r>
              <a:rPr lang="et-EE" sz="1400" dirty="0">
                <a:latin typeface="Arial" panose="020B0604020202020204" pitchFamily="34" charset="0"/>
                <a:ea typeface="Times New Roman" panose="02020603050405020304" pitchFamily="18" charset="0"/>
                <a:cs typeface="Arial" panose="020B0604020202020204" pitchFamily="34" charset="0"/>
              </a:rPr>
              <a:t>Juhul, kui komisjon otsustab vanema taotlust mitte rahuldada jääb lapse elukohajärgseks kooliks </a:t>
            </a:r>
            <a:r>
              <a:rPr lang="et-EE" sz="1400" b="1" u="sng" dirty="0">
                <a:latin typeface="Arial" panose="020B0604020202020204" pitchFamily="34" charset="0"/>
                <a:ea typeface="Times New Roman" panose="02020603050405020304" pitchFamily="18" charset="0"/>
                <a:cs typeface="Arial" panose="020B0604020202020204" pitchFamily="34" charset="0"/>
              </a:rPr>
              <a:t>esialgselt määratud kool.</a:t>
            </a:r>
          </a:p>
          <a:p>
            <a:pPr marL="285750" indent="-285750">
              <a:buFont typeface="Courier New" panose="02070309020205020404" pitchFamily="49" charset="0"/>
              <a:buChar char="o"/>
            </a:pPr>
            <a:endParaRPr lang="et-EE" sz="1400" dirty="0"/>
          </a:p>
          <a:p>
            <a:pPr marL="285750" indent="-285750">
              <a:buFont typeface="Courier New" panose="02070309020205020404" pitchFamily="49" charset="0"/>
              <a:buChar char="o"/>
            </a:pPr>
            <a:r>
              <a:rPr lang="et-EE" sz="1400" dirty="0"/>
              <a:t>Kui lapsele pole </a:t>
            </a:r>
            <a:r>
              <a:rPr lang="et-EE" sz="1400" b="1" u="sng" dirty="0"/>
              <a:t>1 maiks</a:t>
            </a:r>
            <a:r>
              <a:rPr lang="et-EE" sz="1400" dirty="0"/>
              <a:t> elukohajärgset kooli määratud</a:t>
            </a:r>
            <a:r>
              <a:rPr lang="en-US" sz="1400" dirty="0"/>
              <a:t>, </a:t>
            </a:r>
            <a:r>
              <a:rPr lang="et-EE" sz="1400" dirty="0"/>
              <a:t>siis on vanemal võimalik taotleda haridusosakonnalt elukohajärgse põhikooli määramist. </a:t>
            </a:r>
          </a:p>
          <a:p>
            <a:pPr marL="285750" indent="-285750">
              <a:buFont typeface="Courier New" panose="02070309020205020404" pitchFamily="49" charset="0"/>
              <a:buChar char="o"/>
            </a:pPr>
            <a:endParaRPr lang="et-EE" sz="1400" dirty="0"/>
          </a:p>
          <a:p>
            <a:pPr marL="285750" indent="-285750">
              <a:buFont typeface="Courier New" panose="02070309020205020404" pitchFamily="49" charset="0"/>
              <a:buChar char="o"/>
            </a:pPr>
            <a:r>
              <a:rPr lang="et-EE" sz="1400" dirty="0"/>
              <a:t>Elukohajärgse kooli hilisemad taotlused vaatab üle linnavalitsuse komisjon, kes määrab hilisemale taotlejale elukohajärgseks kooliks </a:t>
            </a:r>
            <a:r>
              <a:rPr lang="et-EE" sz="1400" b="1" u="sng" dirty="0"/>
              <a:t>põhikooli, kus on vabu õppekohti.</a:t>
            </a:r>
          </a:p>
          <a:p>
            <a:pPr marL="285750" indent="-285750">
              <a:buFont typeface="Courier New" panose="02070309020205020404" pitchFamily="49" charset="0"/>
              <a:buChar char="o"/>
            </a:pPr>
            <a:endParaRPr lang="et-EE" sz="1400" dirty="0"/>
          </a:p>
          <a:p>
            <a:pPr marL="285750" indent="-285750">
              <a:buFont typeface="Courier New" panose="02070309020205020404" pitchFamily="49" charset="0"/>
              <a:buChar char="o"/>
            </a:pPr>
            <a:r>
              <a:rPr lang="et-EE" sz="1400" dirty="0"/>
              <a:t>Hiljemalt 1. maist hakkavad koolid või haridusosakond ühendust võtma vanematega, kes ei ole </a:t>
            </a:r>
            <a:r>
              <a:rPr lang="et-EE" sz="1400" b="1" u="sng" dirty="0"/>
              <a:t>30. aprilliks</a:t>
            </a:r>
            <a:r>
              <a:rPr lang="et-EE" sz="1400" dirty="0"/>
              <a:t> elukohajärgset kooli teavitanud koolikoha vastuvõtmisest. </a:t>
            </a:r>
          </a:p>
        </p:txBody>
      </p:sp>
    </p:spTree>
    <p:extLst>
      <p:ext uri="{BB962C8B-B14F-4D97-AF65-F5344CB8AC3E}">
        <p14:creationId xmlns:p14="http://schemas.microsoft.com/office/powerpoint/2010/main" val="283478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0"/>
            <a:ext cx="9829800" cy="1082674"/>
          </a:xfrm>
        </p:spPr>
        <p:txBody>
          <a:bodyPr>
            <a:noAutofit/>
          </a:bodyPr>
          <a:lstStyle/>
          <a:p>
            <a:pPr algn="ctr"/>
            <a:r>
              <a:rPr lang="et-EE" sz="5400" dirty="0">
                <a:solidFill>
                  <a:srgbClr val="3399F5"/>
                </a:solidFill>
                <a:latin typeface="Arial Black" panose="020B0A04020102020204" pitchFamily="34" charset="0"/>
              </a:rPr>
              <a:t>ARNO</a:t>
            </a:r>
            <a:endParaRPr lang="en-US" sz="5400" dirty="0"/>
          </a:p>
        </p:txBody>
      </p:sp>
      <p:sp>
        <p:nvSpPr>
          <p:cNvPr id="4" name="Text Placeholder 3"/>
          <p:cNvSpPr>
            <a:spLocks noGrp="1"/>
          </p:cNvSpPr>
          <p:nvPr>
            <p:ph type="body" sz="half" idx="2"/>
          </p:nvPr>
        </p:nvSpPr>
        <p:spPr>
          <a:xfrm>
            <a:off x="737828" y="1592716"/>
            <a:ext cx="10154343" cy="3688432"/>
          </a:xfrm>
        </p:spPr>
        <p:txBody>
          <a:bodyPr>
            <a:normAutofit/>
          </a:bodyPr>
          <a:lstStyle/>
          <a:p>
            <a:endParaRPr lang="et-EE" dirty="0"/>
          </a:p>
          <a:p>
            <a:endParaRPr lang="et-EE" dirty="0"/>
          </a:p>
        </p:txBody>
      </p:sp>
      <p:pic>
        <p:nvPicPr>
          <p:cNvPr id="5" name="Picture 4" descr="Pärnu linna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668000" y="444500"/>
            <a:ext cx="1343025" cy="923925"/>
          </a:xfrm>
          <a:prstGeom prst="rect">
            <a:avLst/>
          </a:prstGeom>
          <a:noFill/>
          <a:ln>
            <a:noFill/>
          </a:ln>
        </p:spPr>
      </p:pic>
      <p:sp>
        <p:nvSpPr>
          <p:cNvPr id="3" name="Rectangle 2"/>
          <p:cNvSpPr/>
          <p:nvPr/>
        </p:nvSpPr>
        <p:spPr>
          <a:xfrm>
            <a:off x="983431" y="1196752"/>
            <a:ext cx="9684569" cy="4185761"/>
          </a:xfrm>
          <a:prstGeom prst="rect">
            <a:avLst/>
          </a:prstGeom>
        </p:spPr>
        <p:txBody>
          <a:bodyPr wrap="square">
            <a:spAutoFit/>
          </a:bodyPr>
          <a:lstStyle/>
          <a:p>
            <a:endParaRPr lang="et-EE" sz="1400" u="sng" dirty="0"/>
          </a:p>
          <a:p>
            <a:r>
              <a:rPr lang="et-EE" sz="1400" u="sng" dirty="0"/>
              <a:t>Vanem soovib last varem kooli panna </a:t>
            </a:r>
            <a:endParaRPr lang="et-EE" sz="1400" dirty="0"/>
          </a:p>
          <a:p>
            <a:r>
              <a:rPr lang="et-EE" sz="1400" dirty="0"/>
              <a:t>Võimalusel soovitame vanemal kirjalikult teavitada enne </a:t>
            </a:r>
            <a:r>
              <a:rPr lang="et-EE" sz="1400" b="1" u="sng" dirty="0"/>
              <a:t>10. märtsi</a:t>
            </a:r>
            <a:r>
              <a:rPr lang="et-EE" sz="1400" dirty="0"/>
              <a:t> haridusosakonda soovist panna laps varem kooli. Elukohajärgne kool määratakse lapsele koos teiste lastega samaaegselt ja samadel alustel. Kui vanem teavitab pärast 1. maid soovist panna laps varem kooli, ei ole linnal enam kohustust tagada lapsele õppekohta. </a:t>
            </a:r>
          </a:p>
          <a:p>
            <a:endParaRPr lang="et-EE" sz="1400" u="sng" dirty="0"/>
          </a:p>
          <a:p>
            <a:r>
              <a:rPr lang="et-EE" sz="1400" u="sng" dirty="0"/>
              <a:t>Vanem on soovinud lapse õppima asumist erakooli </a:t>
            </a:r>
            <a:endParaRPr lang="et-EE" sz="1400" dirty="0"/>
          </a:p>
          <a:p>
            <a:r>
              <a:rPr lang="et-EE" sz="1400" dirty="0"/>
              <a:t>Õpilane asub õppima erakooli vastavalt erakoolis kehtestatud vastuvõtutingimustele. Erakool informeerib haridusosakonda õppima asuda soovijatest hiljemalt </a:t>
            </a:r>
            <a:r>
              <a:rPr lang="et-EE" sz="1400" b="1" u="sng" dirty="0"/>
              <a:t>5 märtsiks</a:t>
            </a:r>
            <a:r>
              <a:rPr lang="et-EE" sz="1400" u="sng" dirty="0"/>
              <a:t>.</a:t>
            </a:r>
            <a:r>
              <a:rPr lang="et-EE" sz="1400" dirty="0"/>
              <a:t> Juhul, kui vanem loobub kohast erakoolis, määratakse lapsele pärast haridusosakonna teavitamist elukohajärgseks kooliks lähim põhikool, kus on veel vabu kohti. </a:t>
            </a:r>
          </a:p>
          <a:p>
            <a:endParaRPr lang="et-EE" sz="1400" dirty="0"/>
          </a:p>
          <a:p>
            <a:r>
              <a:rPr lang="et-EE" sz="1400" u="sng" dirty="0"/>
              <a:t>Lapse andmed on rahvastikuregistris ebapiisavad </a:t>
            </a:r>
            <a:endParaRPr lang="et-EE" sz="1400" dirty="0"/>
          </a:p>
          <a:p>
            <a:r>
              <a:rPr lang="et-EE" sz="1400" dirty="0"/>
              <a:t>Kui lapse elukoha andmed olid rahvastikuregistris Pärnu linna täpsusega, st puudub elukoha aadress, siis ei saa lapsele määrata elukohajärgset kooli. Kui vanem registreerib oma elukoha/ teavitab haridusosakonda kirjalikult lapse tegelikust elukohast </a:t>
            </a:r>
            <a:r>
              <a:rPr lang="et-EE" sz="1400" b="1" u="sng" dirty="0"/>
              <a:t>enne 10. märtsi,</a:t>
            </a:r>
            <a:r>
              <a:rPr lang="et-EE" sz="1400" dirty="0"/>
              <a:t> määratakse lapsele koos teiste lastega samaaegselt elukohajärgne kool. Kui vanem teavitab haridusosakonda kirjalikult lapse tegelikust elukohast pärast </a:t>
            </a:r>
            <a:r>
              <a:rPr lang="et-EE" sz="1400" b="1" u="sng" dirty="0"/>
              <a:t>20. märtsi,</a:t>
            </a:r>
            <a:r>
              <a:rPr lang="et-EE" sz="1400" dirty="0"/>
              <a:t> siis määratakse lapsele elukohajärgseks kooliks elukohale lähim põhikool, kus on veel vabu kohti. Lapse elukoha andmeid saab kontrollida kodanikuportaalis (www.eesti.ee) või Pärnu Linnavalitsuse rahvastikuregistri spetsialistidelt (Suur- Sepa 16, Pärnu). </a:t>
            </a:r>
          </a:p>
          <a:p>
            <a:endParaRPr lang="et-EE" sz="1400" dirty="0"/>
          </a:p>
        </p:txBody>
      </p:sp>
    </p:spTree>
    <p:extLst>
      <p:ext uri="{BB962C8B-B14F-4D97-AF65-F5344CB8AC3E}">
        <p14:creationId xmlns:p14="http://schemas.microsoft.com/office/powerpoint/2010/main" val="51081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491786"/>
            <a:ext cx="9829800" cy="1082674"/>
          </a:xfrm>
        </p:spPr>
        <p:txBody>
          <a:bodyPr>
            <a:noAutofit/>
          </a:bodyPr>
          <a:lstStyle/>
          <a:p>
            <a:pPr algn="ctr"/>
            <a:r>
              <a:rPr lang="et-EE" sz="5400" dirty="0">
                <a:solidFill>
                  <a:srgbClr val="3399F5"/>
                </a:solidFill>
                <a:latin typeface="Arial Black" panose="020B0A04020102020204" pitchFamily="34" charset="0"/>
              </a:rPr>
              <a:t>ARNO</a:t>
            </a:r>
            <a:br>
              <a:rPr lang="et-EE" sz="5400" dirty="0">
                <a:solidFill>
                  <a:srgbClr val="3399F5"/>
                </a:solidFill>
                <a:latin typeface="Arial Black" panose="020B0A04020102020204" pitchFamily="34" charset="0"/>
              </a:rPr>
            </a:br>
            <a:r>
              <a:rPr lang="et-EE" dirty="0">
                <a:solidFill>
                  <a:srgbClr val="3399F5"/>
                </a:solidFill>
                <a:latin typeface="Arial Black" panose="020B0A04020102020204" pitchFamily="34" charset="0"/>
              </a:rPr>
              <a:t>Koolitoetus</a:t>
            </a:r>
            <a:endParaRPr lang="en-US" dirty="0"/>
          </a:p>
        </p:txBody>
      </p:sp>
      <p:pic>
        <p:nvPicPr>
          <p:cNvPr id="5" name="Picture 4" descr="Pärnu linna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668000" y="444500"/>
            <a:ext cx="1343025" cy="923925"/>
          </a:xfrm>
          <a:prstGeom prst="rect">
            <a:avLst/>
          </a:prstGeom>
          <a:noFill/>
          <a:ln>
            <a:noFill/>
          </a:ln>
        </p:spPr>
      </p:pic>
      <p:sp>
        <p:nvSpPr>
          <p:cNvPr id="6" name="Text Placeholder 5"/>
          <p:cNvSpPr>
            <a:spLocks noGrp="1"/>
          </p:cNvSpPr>
          <p:nvPr>
            <p:ph type="body" sz="half" idx="2"/>
          </p:nvPr>
        </p:nvSpPr>
        <p:spPr>
          <a:xfrm>
            <a:off x="8797008" y="1368425"/>
            <a:ext cx="3168352" cy="3600400"/>
          </a:xfrm>
        </p:spPr>
        <p:txBody>
          <a:bodyPr>
            <a:normAutofit fontScale="92500" lnSpcReduction="20000"/>
          </a:bodyPr>
          <a:lstStyle/>
          <a:p>
            <a:pPr marL="285750" indent="-285750">
              <a:buFont typeface="Courier New" panose="02070309020205020404" pitchFamily="49" charset="0"/>
              <a:buChar char="o"/>
            </a:pPr>
            <a:r>
              <a:rPr lang="et-EE" dirty="0"/>
              <a:t>Koolitoetuse nuppu näidatakse lapse juures ainult siis, kui laps ja vähemalt üks lapse vanematest oli käesoleva aasta </a:t>
            </a:r>
            <a:r>
              <a:rPr lang="et-EE" b="1" dirty="0">
                <a:solidFill>
                  <a:srgbClr val="FF0000"/>
                </a:solidFill>
              </a:rPr>
              <a:t>1. jaanuari </a:t>
            </a:r>
            <a:r>
              <a:rPr lang="et-EE" dirty="0"/>
              <a:t>seisuga </a:t>
            </a:r>
            <a:r>
              <a:rPr lang="et-EE" b="1" dirty="0">
                <a:solidFill>
                  <a:srgbClr val="FF0000"/>
                </a:solidFill>
              </a:rPr>
              <a:t>Pärnu linna elanikud. </a:t>
            </a:r>
          </a:p>
          <a:p>
            <a:pPr marL="285750" indent="-285750">
              <a:buFont typeface="Courier New" panose="02070309020205020404" pitchFamily="49" charset="0"/>
              <a:buChar char="o"/>
            </a:pPr>
            <a:r>
              <a:rPr lang="et-EE" dirty="0"/>
              <a:t>Menetlema hakatakse peale 20 septembrit.</a:t>
            </a:r>
          </a:p>
          <a:p>
            <a:pPr marL="285750" indent="-285750">
              <a:buFont typeface="Courier New" panose="02070309020205020404" pitchFamily="49" charset="0"/>
              <a:buChar char="o"/>
            </a:pPr>
            <a:r>
              <a:rPr lang="et-EE" dirty="0"/>
              <a:t>Väljamaksed peale 20. kuupäeva- hiljemalt kuu lõpuks.</a:t>
            </a:r>
          </a:p>
          <a:p>
            <a:pPr marL="285750" indent="-285750">
              <a:buFont typeface="Courier New" panose="02070309020205020404" pitchFamily="49" charset="0"/>
              <a:buChar char="o"/>
            </a:pPr>
            <a:r>
              <a:rPr lang="et-EE" dirty="0"/>
              <a:t>Hilisem avalduse esitamise aeg on </a:t>
            </a:r>
            <a:r>
              <a:rPr lang="et-EE" b="1" dirty="0">
                <a:solidFill>
                  <a:srgbClr val="FF0000"/>
                </a:solidFill>
              </a:rPr>
              <a:t>20. detsember.</a:t>
            </a:r>
          </a:p>
          <a:p>
            <a:pPr marL="285750" indent="-285750">
              <a:buFont typeface="Courier New" panose="02070309020205020404" pitchFamily="49" charset="0"/>
              <a:buChar char="o"/>
            </a:pPr>
            <a:r>
              <a:rPr lang="et-EE" b="1" dirty="0">
                <a:solidFill>
                  <a:srgbClr val="FF0000"/>
                </a:solidFill>
              </a:rPr>
              <a:t>Toetuse suurus 100 eurot</a:t>
            </a:r>
          </a:p>
          <a:p>
            <a:endParaRPr lang="et-EE" dirty="0"/>
          </a:p>
          <a:p>
            <a:endParaRPr lang="et-EE" dirty="0"/>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648" y="2996952"/>
            <a:ext cx="4077925" cy="35588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843" y="1484784"/>
            <a:ext cx="8572500" cy="1314450"/>
          </a:xfrm>
          <a:prstGeom prst="rect">
            <a:avLst/>
          </a:prstGeom>
        </p:spPr>
      </p:pic>
    </p:spTree>
    <p:extLst>
      <p:ext uri="{BB962C8B-B14F-4D97-AF65-F5344CB8AC3E}">
        <p14:creationId xmlns:p14="http://schemas.microsoft.com/office/powerpoint/2010/main" val="415729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491786"/>
            <a:ext cx="9829800" cy="1082674"/>
          </a:xfrm>
        </p:spPr>
        <p:txBody>
          <a:bodyPr>
            <a:noAutofit/>
          </a:bodyPr>
          <a:lstStyle/>
          <a:p>
            <a:pPr algn="ctr"/>
            <a:r>
              <a:rPr lang="et-EE" sz="5400" dirty="0">
                <a:solidFill>
                  <a:srgbClr val="3399F5"/>
                </a:solidFill>
                <a:latin typeface="Arial Black" panose="020B0A04020102020204" pitchFamily="34" charset="0"/>
              </a:rPr>
              <a:t>ARNO</a:t>
            </a:r>
            <a:br>
              <a:rPr lang="et-EE" sz="5400" dirty="0">
                <a:solidFill>
                  <a:srgbClr val="3399F5"/>
                </a:solidFill>
                <a:latin typeface="Arial Black" panose="020B0A04020102020204" pitchFamily="34" charset="0"/>
              </a:rPr>
            </a:br>
            <a:r>
              <a:rPr lang="et-EE" dirty="0">
                <a:solidFill>
                  <a:srgbClr val="3399F5"/>
                </a:solidFill>
                <a:latin typeface="Arial Black" panose="020B0A04020102020204" pitchFamily="34" charset="0"/>
              </a:rPr>
              <a:t>Koolitoetus</a:t>
            </a:r>
            <a:endParaRPr lang="en-US" dirty="0"/>
          </a:p>
        </p:txBody>
      </p:sp>
      <p:pic>
        <p:nvPicPr>
          <p:cNvPr id="5" name="Picture 4" descr="Pärnu linna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668000" y="444500"/>
            <a:ext cx="1343025" cy="923925"/>
          </a:xfrm>
          <a:prstGeom prst="rect">
            <a:avLst/>
          </a:prstGeom>
          <a:noFill/>
          <a:ln>
            <a:noFill/>
          </a:ln>
        </p:spPr>
      </p:pic>
      <p:sp>
        <p:nvSpPr>
          <p:cNvPr id="6" name="Text Placeholder 5"/>
          <p:cNvSpPr>
            <a:spLocks noGrp="1"/>
          </p:cNvSpPr>
          <p:nvPr>
            <p:ph type="body" sz="half" idx="2"/>
          </p:nvPr>
        </p:nvSpPr>
        <p:spPr>
          <a:xfrm>
            <a:off x="6888089" y="1368426"/>
            <a:ext cx="5122936" cy="2708646"/>
          </a:xfrm>
        </p:spPr>
        <p:txBody>
          <a:bodyPr>
            <a:normAutofit/>
          </a:bodyPr>
          <a:lstStyle/>
          <a:p>
            <a:pPr marL="285750" indent="-285750" algn="just">
              <a:buFont typeface="Courier New" panose="02070309020205020404" pitchFamily="49" charset="0"/>
              <a:buChar char="o"/>
            </a:pPr>
            <a:r>
              <a:rPr lang="et-EE" dirty="0"/>
              <a:t>Peale taotluste menetlemist ametniku poolt näeb lapsevanem koolitoetuste lehel oma taotluse tulemust, Rahuldatud või Tagasilükatud. </a:t>
            </a:r>
          </a:p>
          <a:p>
            <a:pPr marL="285750" indent="-285750" algn="just">
              <a:buFont typeface="Courier New" panose="02070309020205020404" pitchFamily="49" charset="0"/>
              <a:buChar char="o"/>
            </a:pPr>
            <a:r>
              <a:rPr lang="et-EE" dirty="0"/>
              <a:t>Kui lapse teine vanem on taotluse juba teinud, jääb taotluse staatuseks „Järjekorras“. Kui sama lapse kohta on tehtud kaks taotlust, </a:t>
            </a:r>
            <a:r>
              <a:rPr lang="et-EE" b="1" dirty="0"/>
              <a:t>siis rahuldatakse neist ajaliselt esimene taotlus.</a:t>
            </a:r>
            <a:endParaRPr lang="et-EE" dirty="0"/>
          </a:p>
          <a:p>
            <a:endParaRPr lang="et-EE" dirty="0"/>
          </a:p>
          <a:p>
            <a:endParaRPr lang="et-EE"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44" y="1589615"/>
            <a:ext cx="6574586" cy="22714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408" y="4437112"/>
            <a:ext cx="7054616" cy="2056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5920" y="3854847"/>
            <a:ext cx="1989137" cy="817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53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491786"/>
            <a:ext cx="9829800" cy="1082674"/>
          </a:xfrm>
        </p:spPr>
        <p:txBody>
          <a:bodyPr>
            <a:noAutofit/>
          </a:bodyPr>
          <a:lstStyle/>
          <a:p>
            <a:pPr algn="ctr"/>
            <a:r>
              <a:rPr lang="et-EE" sz="5400" dirty="0">
                <a:solidFill>
                  <a:srgbClr val="3399F5"/>
                </a:solidFill>
                <a:latin typeface="Arial Black" panose="020B0A04020102020204" pitchFamily="34" charset="0"/>
              </a:rPr>
              <a:t>ARNO</a:t>
            </a:r>
            <a:br>
              <a:rPr lang="et-EE" sz="5400" dirty="0">
                <a:solidFill>
                  <a:srgbClr val="3399F5"/>
                </a:solidFill>
                <a:latin typeface="Arial Black" panose="020B0A04020102020204" pitchFamily="34" charset="0"/>
              </a:rPr>
            </a:br>
            <a:r>
              <a:rPr lang="et-EE" dirty="0">
                <a:solidFill>
                  <a:srgbClr val="3399F5"/>
                </a:solidFill>
                <a:latin typeface="Arial Black" panose="020B0A04020102020204" pitchFamily="34" charset="0"/>
              </a:rPr>
              <a:t>Pikapäevarühm ja lisaeine</a:t>
            </a:r>
            <a:endParaRPr lang="en-US" dirty="0"/>
          </a:p>
        </p:txBody>
      </p:sp>
      <p:pic>
        <p:nvPicPr>
          <p:cNvPr id="5" name="Picture 4" descr="Pärnu linna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668000" y="444500"/>
            <a:ext cx="1343025" cy="923925"/>
          </a:xfrm>
          <a:prstGeom prst="rect">
            <a:avLst/>
          </a:prstGeom>
          <a:noFill/>
          <a:ln>
            <a:noFill/>
          </a:ln>
        </p:spPr>
      </p:pic>
      <p:sp>
        <p:nvSpPr>
          <p:cNvPr id="6" name="Text Placeholder 5"/>
          <p:cNvSpPr>
            <a:spLocks noGrp="1"/>
          </p:cNvSpPr>
          <p:nvPr>
            <p:ph type="body" sz="half" idx="2"/>
          </p:nvPr>
        </p:nvSpPr>
        <p:spPr>
          <a:xfrm>
            <a:off x="6888089" y="1520441"/>
            <a:ext cx="5122936" cy="2708646"/>
          </a:xfrm>
        </p:spPr>
        <p:txBody>
          <a:bodyPr>
            <a:normAutofit fontScale="92500" lnSpcReduction="20000"/>
          </a:bodyPr>
          <a:lstStyle/>
          <a:p>
            <a:pPr marL="285750" indent="-285750" algn="just">
              <a:buFont typeface="Courier New" panose="02070309020205020404" pitchFamily="49" charset="0"/>
              <a:buChar char="o"/>
            </a:pPr>
            <a:r>
              <a:rPr lang="et-EE" dirty="0"/>
              <a:t>Kui koolis pakutakse lisaeinet vaid neile lastele, kes osalevad pikapäevarühma töös, siis tuleb enne teha lapsele pikapäevarühma taotlus ning kool peab lapse rühma vastu võtma.</a:t>
            </a:r>
          </a:p>
          <a:p>
            <a:pPr marL="285750" indent="-285750" algn="just">
              <a:buFont typeface="Courier New" panose="02070309020205020404" pitchFamily="49" charset="0"/>
              <a:buChar char="o"/>
            </a:pPr>
            <a:r>
              <a:rPr lang="et-EE" dirty="0"/>
              <a:t>Pikapäevarühma eine e l</a:t>
            </a:r>
            <a:r>
              <a:rPr lang="fi-FI" dirty="0"/>
              <a:t>isaeine valimiseks tuleb minna menüüsse </a:t>
            </a:r>
            <a:r>
              <a:rPr lang="fi-FI" b="1" dirty="0"/>
              <a:t>KOOLILÕUNA</a:t>
            </a:r>
            <a:r>
              <a:rPr lang="fi-FI" dirty="0"/>
              <a:t>, kus on minu need lapsed, kelle toitlustamine käib läbi A</a:t>
            </a:r>
            <a:r>
              <a:rPr lang="et-EE" dirty="0"/>
              <a:t>RNO</a:t>
            </a:r>
            <a:r>
              <a:rPr lang="fi-FI" dirty="0"/>
              <a:t>.</a:t>
            </a:r>
            <a:endParaRPr lang="et-EE" dirty="0"/>
          </a:p>
          <a:p>
            <a:pPr marL="285750" indent="-285750" algn="just">
              <a:buFont typeface="Courier New" panose="02070309020205020404" pitchFamily="49" charset="0"/>
              <a:buChar char="o"/>
            </a:pPr>
            <a:r>
              <a:rPr lang="et-EE" dirty="0"/>
              <a:t>Info pikapäevarühma avalduse ja lisaeine kohta annab kool.</a:t>
            </a:r>
          </a:p>
          <a:p>
            <a:pPr marL="285750" indent="-285750" algn="just">
              <a:buFont typeface="Courier New" panose="02070309020205020404" pitchFamily="49" charset="0"/>
              <a:buChar char="o"/>
            </a:pPr>
            <a:r>
              <a:rPr lang="et-EE" dirty="0"/>
              <a:t>Samm- sammult juhend on </a:t>
            </a:r>
            <a:r>
              <a:rPr lang="et-EE" dirty="0" err="1"/>
              <a:t>ARNOs</a:t>
            </a:r>
            <a:r>
              <a:rPr lang="et-EE" dirty="0"/>
              <a:t> (abi)</a:t>
            </a:r>
          </a:p>
          <a:p>
            <a:pPr marL="285750" indent="-285750" algn="just">
              <a:buFont typeface="Courier New" panose="02070309020205020404" pitchFamily="49" charset="0"/>
              <a:buChar char="o"/>
            </a:pPr>
            <a:endParaRPr lang="et-EE" dirty="0"/>
          </a:p>
          <a:p>
            <a:pPr marL="285750" indent="-285750" algn="just">
              <a:buFont typeface="Courier New" panose="02070309020205020404" pitchFamily="49" charset="0"/>
              <a:buChar char="o"/>
            </a:pPr>
            <a:endParaRPr lang="et-EE" dirty="0"/>
          </a:p>
          <a:p>
            <a:endParaRPr lang="et-EE"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28" y="1574460"/>
            <a:ext cx="6638236" cy="266192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1584" y="4345740"/>
            <a:ext cx="6376451" cy="2010916"/>
          </a:xfrm>
          <a:prstGeom prst="rect">
            <a:avLst/>
          </a:prstGeom>
        </p:spPr>
      </p:pic>
    </p:spTree>
    <p:extLst>
      <p:ext uri="{BB962C8B-B14F-4D97-AF65-F5344CB8AC3E}">
        <p14:creationId xmlns:p14="http://schemas.microsoft.com/office/powerpoint/2010/main" val="327661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692696"/>
            <a:ext cx="8352928" cy="5328592"/>
          </a:xfrm>
        </p:spPr>
        <p:txBody>
          <a:bodyPr>
            <a:normAutofit fontScale="70000" lnSpcReduction="20000"/>
          </a:bodyPr>
          <a:lstStyle/>
          <a:p>
            <a:pPr algn="just"/>
            <a:r>
              <a:rPr lang="et-EE" b="1" dirty="0"/>
              <a:t>Koolikohustus </a:t>
            </a:r>
            <a:r>
              <a:rPr lang="et-EE" dirty="0"/>
              <a:t>on õpilase kohustus osaleda kooli päevakavas ettenähtud õppes, täita õpiülesandeid ning omandada teadmisi ja oskusi oma võimete kohaselt. Koolikohustust ei loeta täidetuks, kui </a:t>
            </a:r>
            <a:r>
              <a:rPr lang="et-EE" b="1" dirty="0"/>
              <a:t>õpilane ei ole kantud ühegi kooli nimekirja </a:t>
            </a:r>
            <a:r>
              <a:rPr lang="et-EE" dirty="0"/>
              <a:t>või puudub õppest mõjuva põhjuseta.</a:t>
            </a:r>
          </a:p>
          <a:p>
            <a:pPr algn="just"/>
            <a:r>
              <a:rPr lang="et-EE" b="1" dirty="0"/>
              <a:t>Koolikohustuslik on laps </a:t>
            </a:r>
            <a:r>
              <a:rPr lang="et-EE" dirty="0"/>
              <a:t>kes saanud enne käimasoleva aasta 1. oktoobrit seitsmeaastaseks. Koolikohustus kestab kuni põhihariduse omandamiseni või 17-aastaseks saamiseni.</a:t>
            </a:r>
          </a:p>
          <a:p>
            <a:pPr algn="just"/>
            <a:r>
              <a:rPr lang="et-EE" b="1" dirty="0"/>
              <a:t>Elukohajärgne kool</a:t>
            </a:r>
            <a:r>
              <a:rPr lang="et-EE" dirty="0"/>
              <a:t> – ARNO süsteemi poolt määratud elukohalähedane kool, mille määramisel on arvestatud</a:t>
            </a:r>
            <a:r>
              <a:rPr lang="en-US" dirty="0"/>
              <a:t> </a:t>
            </a:r>
            <a:r>
              <a:rPr lang="en-US" dirty="0" err="1"/>
              <a:t>õpilase</a:t>
            </a:r>
            <a:r>
              <a:rPr lang="en-US" dirty="0"/>
              <a:t> </a:t>
            </a:r>
            <a:r>
              <a:rPr lang="en-US" dirty="0" err="1"/>
              <a:t>elukohta</a:t>
            </a:r>
            <a:r>
              <a:rPr lang="en-US" dirty="0"/>
              <a:t>,</a:t>
            </a:r>
            <a:r>
              <a:rPr lang="et-EE" dirty="0"/>
              <a:t> koolitee pikkust ja koolihoonete mahutavust.</a:t>
            </a:r>
          </a:p>
          <a:p>
            <a:pPr algn="just"/>
            <a:r>
              <a:rPr lang="et-EE" b="1" dirty="0" err="1"/>
              <a:t>Ülelinnaline</a:t>
            </a:r>
            <a:r>
              <a:rPr lang="et-EE" b="1" dirty="0"/>
              <a:t> kool</a:t>
            </a:r>
            <a:r>
              <a:rPr lang="et-EE" dirty="0"/>
              <a:t> - kool, kuhu võetakse lapsi vastu vanema soovil kooli vastuvõtu tingimuste alusel.</a:t>
            </a:r>
          </a:p>
          <a:p>
            <a:pPr algn="just"/>
            <a:r>
              <a:rPr lang="et-EE" b="1" dirty="0"/>
              <a:t>Erituge vajavate laste kool</a:t>
            </a:r>
            <a:r>
              <a:rPr lang="et-EE" dirty="0"/>
              <a:t> - </a:t>
            </a:r>
            <a:r>
              <a:rPr lang="et-EE" dirty="0" err="1"/>
              <a:t>ülelinnalise</a:t>
            </a:r>
            <a:r>
              <a:rPr lang="et-EE" dirty="0"/>
              <a:t> vastuvõtuga põhikool hariduslike erivajadustega õpilastele (eritugi).</a:t>
            </a:r>
          </a:p>
          <a:p>
            <a:pPr algn="just"/>
            <a:r>
              <a:rPr lang="et-EE" b="1" dirty="0"/>
              <a:t>Eriklassid</a:t>
            </a:r>
            <a:r>
              <a:rPr lang="et-EE" dirty="0"/>
              <a:t> – </a:t>
            </a:r>
            <a:r>
              <a:rPr lang="et-EE" dirty="0" err="1"/>
              <a:t>ülelinnalise</a:t>
            </a:r>
            <a:r>
              <a:rPr lang="et-EE" dirty="0"/>
              <a:t> vastuvõtuga klassid hariduslike erivajadustega õpilastele, kuhu suunatakse õpilasi koolivälise nõustamismeeskonna soovitusel</a:t>
            </a:r>
          </a:p>
          <a:p>
            <a:pPr algn="just"/>
            <a:r>
              <a:rPr lang="et-EE" b="1" dirty="0"/>
              <a:t>Lapsevanem</a:t>
            </a:r>
            <a:r>
              <a:rPr lang="et-EE" dirty="0"/>
              <a:t> – lapse seaduslik esindaja (lapse isa, ema või hooldaja).</a:t>
            </a:r>
          </a:p>
          <a:p>
            <a:pPr algn="just"/>
            <a:r>
              <a:rPr lang="et-EE" b="1" dirty="0"/>
              <a:t>Ametnik</a:t>
            </a:r>
            <a:r>
              <a:rPr lang="et-EE" dirty="0"/>
              <a:t> – Pärnu Linnavalitsuse haridusosakonna töötaja.</a:t>
            </a:r>
          </a:p>
          <a:p>
            <a:pPr algn="just"/>
            <a:r>
              <a:rPr lang="et-EE" sz="2300" b="1" dirty="0"/>
              <a:t>20</a:t>
            </a:r>
            <a:r>
              <a:rPr lang="en-US" sz="2300" b="1" dirty="0"/>
              <a:t>20</a:t>
            </a:r>
            <a:r>
              <a:rPr lang="et-EE" sz="2300" b="1" dirty="0"/>
              <a:t> aasta 1. septembril lähevad I klassi lapsed, kes on sündinud vahemikus </a:t>
            </a:r>
          </a:p>
          <a:p>
            <a:pPr marL="0" indent="0" algn="ctr">
              <a:buNone/>
            </a:pPr>
            <a:r>
              <a:rPr lang="et-EE" sz="2900" b="1" dirty="0">
                <a:solidFill>
                  <a:srgbClr val="FF0000"/>
                </a:solidFill>
              </a:rPr>
              <a:t>01.10.201</a:t>
            </a:r>
            <a:r>
              <a:rPr lang="en-US" sz="2900" b="1" dirty="0">
                <a:solidFill>
                  <a:srgbClr val="FF0000"/>
                </a:solidFill>
              </a:rPr>
              <a:t>2</a:t>
            </a:r>
            <a:r>
              <a:rPr lang="et-EE" sz="2900" b="1" dirty="0">
                <a:solidFill>
                  <a:srgbClr val="FF0000"/>
                </a:solidFill>
              </a:rPr>
              <a:t>- 30.09.201</a:t>
            </a:r>
            <a:r>
              <a:rPr lang="en-US" sz="2900" b="1" dirty="0">
                <a:solidFill>
                  <a:srgbClr val="FF0000"/>
                </a:solidFill>
              </a:rPr>
              <a:t>3</a:t>
            </a:r>
            <a:r>
              <a:rPr lang="et-EE" sz="2900" b="1" dirty="0">
                <a:solidFill>
                  <a:srgbClr val="FF0000"/>
                </a:solidFill>
              </a:rPr>
              <a:t> a.</a:t>
            </a:r>
          </a:p>
          <a:p>
            <a:endParaRPr lang="en-US" dirty="0"/>
          </a:p>
        </p:txBody>
      </p:sp>
      <p:pic>
        <p:nvPicPr>
          <p:cNvPr id="4" name="Picture 3" descr="Pärnu linna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668000" y="252413"/>
            <a:ext cx="1343025" cy="923925"/>
          </a:xfrm>
          <a:prstGeom prst="rect">
            <a:avLst/>
          </a:prstGeom>
          <a:noFill/>
          <a:ln>
            <a:noFill/>
          </a:ln>
        </p:spPr>
      </p:pic>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491786"/>
            <a:ext cx="9829800" cy="1082674"/>
          </a:xfrm>
        </p:spPr>
        <p:txBody>
          <a:bodyPr>
            <a:noAutofit/>
          </a:bodyPr>
          <a:lstStyle/>
          <a:p>
            <a:pPr algn="ctr"/>
            <a:r>
              <a:rPr lang="et-EE" sz="5400" dirty="0">
                <a:solidFill>
                  <a:srgbClr val="3399F5"/>
                </a:solidFill>
                <a:latin typeface="Arial Black" panose="020B0A04020102020204" pitchFamily="34" charset="0"/>
              </a:rPr>
              <a:t>ARNO</a:t>
            </a:r>
            <a:br>
              <a:rPr lang="et-EE" sz="5400" dirty="0">
                <a:solidFill>
                  <a:srgbClr val="3399F5"/>
                </a:solidFill>
                <a:latin typeface="Arial Black" panose="020B0A04020102020204" pitchFamily="34" charset="0"/>
              </a:rPr>
            </a:br>
            <a:r>
              <a:rPr lang="et-EE" dirty="0">
                <a:solidFill>
                  <a:srgbClr val="3399F5"/>
                </a:solidFill>
                <a:latin typeface="Arial Black" panose="020B0A04020102020204" pitchFamily="34" charset="0"/>
              </a:rPr>
              <a:t>INNOVE otsused</a:t>
            </a:r>
            <a:endParaRPr lang="en-US" dirty="0"/>
          </a:p>
        </p:txBody>
      </p:sp>
      <p:pic>
        <p:nvPicPr>
          <p:cNvPr id="5" name="Picture 4" descr="Pärnu linna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668000" y="444500"/>
            <a:ext cx="1343025" cy="923925"/>
          </a:xfrm>
          <a:prstGeom prst="rect">
            <a:avLst/>
          </a:prstGeom>
          <a:noFill/>
          <a:ln>
            <a:noFill/>
          </a:ln>
        </p:spPr>
      </p:pic>
      <p:sp>
        <p:nvSpPr>
          <p:cNvPr id="6" name="Text Placeholder 5"/>
          <p:cNvSpPr>
            <a:spLocks noGrp="1"/>
          </p:cNvSpPr>
          <p:nvPr>
            <p:ph type="body" sz="half" idx="2"/>
          </p:nvPr>
        </p:nvSpPr>
        <p:spPr>
          <a:xfrm>
            <a:off x="6888089" y="1368426"/>
            <a:ext cx="5122936" cy="3212702"/>
          </a:xfrm>
        </p:spPr>
        <p:txBody>
          <a:bodyPr>
            <a:normAutofit fontScale="92500" lnSpcReduction="10000"/>
          </a:bodyPr>
          <a:lstStyle/>
          <a:p>
            <a:pPr marL="285750" indent="-285750" algn="just">
              <a:buFont typeface="Courier New" panose="02070309020205020404" pitchFamily="49" charset="0"/>
              <a:buChar char="o"/>
            </a:pPr>
            <a:r>
              <a:rPr lang="et-EE" dirty="0" err="1"/>
              <a:t>Eritoe</a:t>
            </a:r>
            <a:r>
              <a:rPr lang="et-EE" dirty="0"/>
              <a:t> või tõhustatud toe pakkumiseks tuleb lapsevanemal anda koolile meetmete rakendamiseks nõusolek.</a:t>
            </a:r>
          </a:p>
          <a:p>
            <a:pPr marL="285750" indent="-285750" algn="just">
              <a:buFont typeface="Courier New" panose="02070309020205020404" pitchFamily="49" charset="0"/>
              <a:buChar char="o"/>
            </a:pPr>
            <a:r>
              <a:rPr lang="et-EE" b="1" dirty="0"/>
              <a:t>Kui laps ei käi parasjagu üheski koolis (näiteks alles alustab kooliteed 1. septembril või lõpetas eelmise kooli ning ei ole veel uues alustanud), siis EHIS otsuse kohta infot ei väljasta. Sellisel juhul ei saa anda ka nõusolekut otsuse sisu nägemiseks.</a:t>
            </a:r>
          </a:p>
          <a:p>
            <a:pPr marL="285750" indent="-285750" algn="just">
              <a:buFont typeface="Courier New" panose="02070309020205020404" pitchFamily="49" charset="0"/>
              <a:buChar char="o"/>
            </a:pPr>
            <a:r>
              <a:rPr lang="fi-FI" dirty="0"/>
              <a:t>Vanem valib ripploendist lapse, kelle kohta otsus on </a:t>
            </a:r>
            <a:endParaRPr lang="et-EE" dirty="0"/>
          </a:p>
          <a:p>
            <a:pPr marL="285750" indent="-285750" algn="just">
              <a:buFont typeface="Courier New" panose="02070309020205020404" pitchFamily="49" charset="0"/>
              <a:buChar char="o"/>
            </a:pPr>
            <a:r>
              <a:rPr lang="et-EE" b="1" dirty="0"/>
              <a:t>Samm- sammult juhend ARNO</a:t>
            </a:r>
          </a:p>
          <a:p>
            <a:pPr marL="285750" indent="-285750" algn="just">
              <a:buFont typeface="Courier New" panose="02070309020205020404" pitchFamily="49" charset="0"/>
              <a:buChar char="o"/>
            </a:pPr>
            <a:endParaRPr lang="et-EE" b="1" dirty="0"/>
          </a:p>
          <a:p>
            <a:pPr marL="285750" indent="-285750" algn="just">
              <a:buFont typeface="Courier New" panose="02070309020205020404" pitchFamily="49" charset="0"/>
              <a:buChar char="o"/>
            </a:pPr>
            <a:endParaRPr lang="et-EE" dirty="0"/>
          </a:p>
          <a:p>
            <a:endParaRPr lang="et-EE"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36" y="1574460"/>
            <a:ext cx="6615567" cy="368597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5680" y="3717032"/>
            <a:ext cx="2950179" cy="231799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2024" y="4671421"/>
            <a:ext cx="2305050" cy="1952625"/>
          </a:xfrm>
          <a:prstGeom prst="rect">
            <a:avLst/>
          </a:prstGeom>
        </p:spPr>
      </p:pic>
    </p:spTree>
    <p:extLst>
      <p:ext uri="{BB962C8B-B14F-4D97-AF65-F5344CB8AC3E}">
        <p14:creationId xmlns:p14="http://schemas.microsoft.com/office/powerpoint/2010/main" val="421520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491786"/>
            <a:ext cx="9829800" cy="1082674"/>
          </a:xfrm>
        </p:spPr>
        <p:txBody>
          <a:bodyPr>
            <a:noAutofit/>
          </a:bodyPr>
          <a:lstStyle/>
          <a:p>
            <a:pPr algn="ctr"/>
            <a:r>
              <a:rPr lang="et-EE" sz="5400" dirty="0">
                <a:solidFill>
                  <a:srgbClr val="3399F5"/>
                </a:solidFill>
                <a:latin typeface="Arial Black" panose="020B0A04020102020204" pitchFamily="34" charset="0"/>
              </a:rPr>
              <a:t>ARNO</a:t>
            </a:r>
            <a:br>
              <a:rPr lang="et-EE" sz="5400" dirty="0">
                <a:solidFill>
                  <a:srgbClr val="3399F5"/>
                </a:solidFill>
                <a:latin typeface="Arial Black" panose="020B0A04020102020204" pitchFamily="34" charset="0"/>
              </a:rPr>
            </a:br>
            <a:r>
              <a:rPr lang="et-EE" dirty="0">
                <a:solidFill>
                  <a:srgbClr val="3399F5"/>
                </a:solidFill>
                <a:latin typeface="Arial Black" panose="020B0A04020102020204" pitchFamily="34" charset="0"/>
              </a:rPr>
              <a:t>Huvikoolid</a:t>
            </a:r>
            <a:endParaRPr lang="en-US" dirty="0"/>
          </a:p>
        </p:txBody>
      </p:sp>
      <p:pic>
        <p:nvPicPr>
          <p:cNvPr id="5" name="Picture 4" descr="Pärnu linna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668000" y="444500"/>
            <a:ext cx="1343025" cy="923925"/>
          </a:xfrm>
          <a:prstGeom prst="rect">
            <a:avLst/>
          </a:prstGeom>
          <a:noFill/>
          <a:ln>
            <a:noFill/>
          </a:ln>
        </p:spPr>
      </p:pic>
      <p:sp>
        <p:nvSpPr>
          <p:cNvPr id="6" name="Text Placeholder 5"/>
          <p:cNvSpPr>
            <a:spLocks noGrp="1"/>
          </p:cNvSpPr>
          <p:nvPr>
            <p:ph type="body" sz="half" idx="2"/>
          </p:nvPr>
        </p:nvSpPr>
        <p:spPr>
          <a:xfrm>
            <a:off x="7176120" y="1574460"/>
            <a:ext cx="4715568" cy="3582732"/>
          </a:xfrm>
        </p:spPr>
        <p:txBody>
          <a:bodyPr>
            <a:normAutofit fontScale="92500" lnSpcReduction="20000"/>
          </a:bodyPr>
          <a:lstStyle/>
          <a:p>
            <a:pPr algn="just"/>
            <a:r>
              <a:rPr lang="et-EE" dirty="0" err="1"/>
              <a:t>ARNOs</a:t>
            </a:r>
            <a:r>
              <a:rPr lang="et-EE" dirty="0"/>
              <a:t> ABI: Samm- sammult huvikoolide juhend </a:t>
            </a:r>
          </a:p>
          <a:p>
            <a:pPr algn="just"/>
            <a:r>
              <a:rPr lang="et-EE" dirty="0"/>
              <a:t>Info huvikooli sekretärilt (kooli andmete alt)</a:t>
            </a:r>
          </a:p>
          <a:p>
            <a:pPr marL="285750" indent="-285750" algn="just">
              <a:buFont typeface="Courier New" panose="02070309020205020404" pitchFamily="49" charset="0"/>
              <a:buChar char="o"/>
            </a:pPr>
            <a:r>
              <a:rPr lang="et-EE" dirty="0"/>
              <a:t>pöörata tähelepanu õigele õppeaastale (õppetasud uuest aastast muutuvad, avaldus tuleb õigesse õppeaastasse)</a:t>
            </a:r>
          </a:p>
          <a:p>
            <a:pPr marL="285750" indent="-285750" algn="just">
              <a:buFont typeface="Courier New" panose="02070309020205020404" pitchFamily="49" charset="0"/>
              <a:buChar char="o"/>
            </a:pPr>
            <a:r>
              <a:rPr lang="et-EE" dirty="0"/>
              <a:t>taotlused alates suvest, info huvikoolist</a:t>
            </a:r>
          </a:p>
          <a:p>
            <a:pPr marL="285750" indent="-285750" algn="just">
              <a:buFont typeface="Courier New" panose="02070309020205020404" pitchFamily="49" charset="0"/>
              <a:buChar char="o"/>
            </a:pPr>
            <a:r>
              <a:rPr lang="et-EE" dirty="0"/>
              <a:t>Pärnu Muusikakooli taotlused ja katsed kevadel- info koolist</a:t>
            </a:r>
          </a:p>
          <a:p>
            <a:pPr marL="285750" indent="-285750" algn="just">
              <a:buFont typeface="Courier New" panose="02070309020205020404" pitchFamily="49" charset="0"/>
              <a:buChar char="o"/>
            </a:pPr>
            <a:r>
              <a:rPr lang="et-EE" dirty="0"/>
              <a:t>Kui laps juba käib huvikoolis ja soovib sama õpet jätkata, siis uut taotlust ei ole vaja esitada.</a:t>
            </a:r>
          </a:p>
          <a:p>
            <a:pPr marL="285750" indent="-285750" algn="just">
              <a:buFont typeface="Courier New" panose="02070309020205020404" pitchFamily="49" charset="0"/>
              <a:buChar char="o"/>
            </a:pPr>
            <a:r>
              <a:rPr lang="et-EE"/>
              <a:t>Kadri </a:t>
            </a:r>
            <a:r>
              <a:rPr lang="et-EE" dirty="0"/>
              <a:t>Rebane </a:t>
            </a:r>
            <a:r>
              <a:rPr lang="et-EE" dirty="0">
                <a:solidFill>
                  <a:srgbClr val="3399F5"/>
                </a:solidFill>
                <a:hlinkClick r:id="rId4"/>
              </a:rPr>
              <a:t>kadri.rebane@parnu.ee</a:t>
            </a:r>
            <a:r>
              <a:rPr lang="et-EE" dirty="0">
                <a:solidFill>
                  <a:srgbClr val="3399F5"/>
                </a:solidFill>
              </a:rPr>
              <a:t> </a:t>
            </a:r>
          </a:p>
          <a:p>
            <a:pPr marL="285750" indent="-285750" algn="just">
              <a:buFont typeface="Courier New" panose="02070309020205020404" pitchFamily="49" charset="0"/>
              <a:buChar char="o"/>
            </a:pPr>
            <a:endParaRPr lang="et-EE" dirty="0"/>
          </a:p>
          <a:p>
            <a:pPr marL="285750" indent="-285750" algn="just">
              <a:buFont typeface="Courier New" panose="02070309020205020404" pitchFamily="49" charset="0"/>
              <a:buChar char="o"/>
            </a:pPr>
            <a:endParaRPr lang="et-EE" dirty="0"/>
          </a:p>
          <a:p>
            <a:endParaRPr lang="et-EE" dirty="0"/>
          </a:p>
          <a:p>
            <a:endParaRPr lang="et-EE" dirty="0"/>
          </a:p>
        </p:txBody>
      </p:sp>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344" y="1484784"/>
            <a:ext cx="6912768" cy="4680520"/>
          </a:xfrm>
          <a:prstGeom prst="rect">
            <a:avLst/>
          </a:prstGeom>
          <a:noFill/>
          <a:ln>
            <a:noFill/>
          </a:ln>
        </p:spPr>
      </p:pic>
    </p:spTree>
    <p:extLst>
      <p:ext uri="{BB962C8B-B14F-4D97-AF65-F5344CB8AC3E}">
        <p14:creationId xmlns:p14="http://schemas.microsoft.com/office/powerpoint/2010/main" val="284668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7488" y="980728"/>
            <a:ext cx="8892480" cy="3744416"/>
          </a:xfrm>
        </p:spPr>
        <p:txBody>
          <a:bodyPr>
            <a:normAutofit/>
          </a:bodyPr>
          <a:lstStyle/>
          <a:p>
            <a:pPr algn="ctr"/>
            <a:r>
              <a:rPr lang="et-EE" dirty="0">
                <a:latin typeface="Arial" panose="020B0604020202020204" pitchFamily="34" charset="0"/>
                <a:cs typeface="Arial" panose="020B0604020202020204" pitchFamily="34" charset="0"/>
              </a:rPr>
              <a:t>Pärnu haridusteenuste süsteem</a:t>
            </a:r>
          </a:p>
          <a:p>
            <a:pPr algn="ctr"/>
            <a:r>
              <a:rPr lang="et-EE" sz="11300" dirty="0">
                <a:solidFill>
                  <a:srgbClr val="3399F5"/>
                </a:solidFill>
                <a:latin typeface="Arial Black" panose="020B0A04020102020204" pitchFamily="34" charset="0"/>
              </a:rPr>
              <a:t>ARNO</a:t>
            </a:r>
          </a:p>
          <a:p>
            <a:pPr algn="ctr"/>
            <a:r>
              <a:rPr lang="et-EE" dirty="0">
                <a:latin typeface="Arial" panose="020B0604020202020204" pitchFamily="34" charset="0"/>
                <a:cs typeface="Arial" panose="020B0604020202020204" pitchFamily="34" charset="0"/>
              </a:rPr>
              <a:t>444 8260</a:t>
            </a:r>
          </a:p>
          <a:p>
            <a:pPr algn="ctr"/>
            <a:r>
              <a:rPr lang="et-EE" dirty="0">
                <a:latin typeface="Arial" panose="020B0604020202020204" pitchFamily="34" charset="0"/>
                <a:cs typeface="Arial" panose="020B0604020202020204" pitchFamily="34" charset="0"/>
              </a:rPr>
              <a:t>arnoinfo@parnu.ee</a:t>
            </a:r>
          </a:p>
          <a:p>
            <a:pPr algn="ctr"/>
            <a:r>
              <a:rPr lang="et-EE" dirty="0">
                <a:latin typeface="Arial" panose="020B0604020202020204" pitchFamily="34" charset="0"/>
                <a:cs typeface="Arial" panose="020B0604020202020204" pitchFamily="34" charset="0"/>
              </a:rPr>
              <a:t>LOGI SISSE</a:t>
            </a:r>
          </a:p>
          <a:p>
            <a:endParaRPr lang="et-EE" dirty="0"/>
          </a:p>
        </p:txBody>
      </p:sp>
      <p:pic>
        <p:nvPicPr>
          <p:cNvPr id="4" name="Picture 3" descr="Pärnu linna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560496" y="5733256"/>
            <a:ext cx="1343025" cy="923925"/>
          </a:xfrm>
          <a:prstGeom prst="rect">
            <a:avLst/>
          </a:prstGeom>
          <a:noFill/>
          <a:ln>
            <a:noFill/>
          </a:ln>
        </p:spPr>
      </p:pic>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416" y="620688"/>
            <a:ext cx="9972600" cy="4799954"/>
          </a:xfrm>
        </p:spPr>
        <p:txBody>
          <a:bodyPr>
            <a:normAutofit lnSpcReduction="10000"/>
          </a:bodyPr>
          <a:lstStyle/>
          <a:p>
            <a:pPr marL="0" indent="0">
              <a:buNone/>
            </a:pPr>
            <a:r>
              <a:rPr lang="et-EE" b="1" dirty="0"/>
              <a:t>PÕHIKOOLI- JA GÜMNAASIUMISEADUS</a:t>
            </a:r>
          </a:p>
          <a:p>
            <a:pPr marL="0" indent="0">
              <a:buNone/>
            </a:pPr>
            <a:r>
              <a:rPr lang="et-EE" b="1" dirty="0"/>
              <a:t>§ 10.  Valla või linna kohustus koolikohustuse täitmiseks võimaluste loomisel</a:t>
            </a:r>
          </a:p>
          <a:p>
            <a:pPr marL="0" indent="0" algn="just">
              <a:buNone/>
            </a:pPr>
            <a:r>
              <a:rPr lang="et-EE" dirty="0"/>
              <a:t>(1) Vald või linn tagab koolikohustuslikule isikule, kelle elukoht asub selle valla või linna haldusterritooriumil, võimaluse omandada põhiharidus. Igale koolikohustuslikule isikule ning käesoleva seaduse § 7 lõigetes 6 ja 7 nimetatud isikutele põhihariduse omandamise võimaluse tagamiseks </a:t>
            </a:r>
            <a:r>
              <a:rPr lang="et-EE" b="1" u="sng" dirty="0"/>
              <a:t>kehtestab</a:t>
            </a:r>
            <a:r>
              <a:rPr lang="et-EE" dirty="0"/>
              <a:t> valla- või linnavalitsus </a:t>
            </a:r>
            <a:r>
              <a:rPr lang="et-EE" b="1" u="sng" dirty="0"/>
              <a:t>elukohajärgse munitsipaalkooli </a:t>
            </a:r>
            <a:r>
              <a:rPr lang="et-EE" dirty="0"/>
              <a:t>(edaspidi </a:t>
            </a:r>
            <a:r>
              <a:rPr lang="et-EE" i="1" dirty="0"/>
              <a:t>elukohajärgne kool</a:t>
            </a:r>
            <a:r>
              <a:rPr lang="et-EE" dirty="0"/>
              <a:t>) </a:t>
            </a:r>
            <a:r>
              <a:rPr lang="et-EE" b="1" u="sng" dirty="0"/>
              <a:t>määramise tingimused ja korra</a:t>
            </a:r>
            <a:r>
              <a:rPr lang="et-EE" b="1" dirty="0"/>
              <a:t>. </a:t>
            </a:r>
            <a:r>
              <a:rPr lang="et-EE" dirty="0"/>
              <a:t>Valla- või linnavalitsus arvestab elukohajärgse kooli määramisel oluliste asjaoludena </a:t>
            </a:r>
            <a:r>
              <a:rPr lang="et-EE" b="1" u="sng" dirty="0"/>
              <a:t>esmajärjekorras õpilase elukoha lähedust koolile</a:t>
            </a:r>
            <a:r>
              <a:rPr lang="et-EE" b="1" dirty="0"/>
              <a:t>, </a:t>
            </a:r>
            <a:r>
              <a:rPr lang="et-EE" dirty="0"/>
              <a:t>sama pere teiste laste õppimist samas koolis ja </a:t>
            </a:r>
            <a:r>
              <a:rPr lang="et-EE" b="1" u="sng" dirty="0"/>
              <a:t>võimaluse korral </a:t>
            </a:r>
            <a:r>
              <a:rPr lang="et-EE" dirty="0"/>
              <a:t>vanemate soove.</a:t>
            </a:r>
          </a:p>
          <a:p>
            <a:pPr marL="0" indent="0" algn="just">
              <a:buNone/>
            </a:pPr>
            <a:r>
              <a:rPr lang="et-EE" b="1" u="sng" dirty="0"/>
              <a:t>Pärnu linnavalitsuse määrus:</a:t>
            </a:r>
          </a:p>
          <a:p>
            <a:pPr marL="0" indent="0" algn="just">
              <a:buNone/>
            </a:pPr>
            <a:r>
              <a:rPr lang="et-EE" dirty="0">
                <a:solidFill>
                  <a:schemeClr val="tx2"/>
                </a:solidFill>
              </a:rPr>
              <a:t>Kui kooli on soovijaid rohkem kui koolil on õppekohti, siis arvestatakse õpilase elukohaandmete rahvastikuregistrisse kandmise aega, eelistades neid, kelle registrikanne on varasem.</a:t>
            </a:r>
          </a:p>
          <a:p>
            <a:endParaRPr lang="en-US" dirty="0"/>
          </a:p>
        </p:txBody>
      </p:sp>
      <p:pic>
        <p:nvPicPr>
          <p:cNvPr id="4" name="Picture 3" descr="Pärnu linna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668000" y="252413"/>
            <a:ext cx="1343025" cy="923925"/>
          </a:xfrm>
          <a:prstGeom prst="rect">
            <a:avLst/>
          </a:prstGeom>
          <a:noFill/>
          <a:ln>
            <a:noFill/>
          </a:ln>
        </p:spPr>
      </p:pic>
    </p:spTree>
    <p:extLst>
      <p:ext uri="{BB962C8B-B14F-4D97-AF65-F5344CB8AC3E}">
        <p14:creationId xmlns:p14="http://schemas.microsoft.com/office/powerpoint/2010/main" val="246109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648" y="214312"/>
            <a:ext cx="9829800" cy="1082674"/>
          </a:xfrm>
        </p:spPr>
        <p:txBody>
          <a:bodyPr>
            <a:noAutofit/>
          </a:bodyPr>
          <a:lstStyle/>
          <a:p>
            <a:pPr algn="ctr"/>
            <a:r>
              <a:rPr lang="et-EE" sz="5400" dirty="0">
                <a:solidFill>
                  <a:srgbClr val="3399F5"/>
                </a:solidFill>
                <a:latin typeface="Arial Black" panose="020B0A04020102020204" pitchFamily="34" charset="0"/>
              </a:rPr>
              <a:t>ARNO</a:t>
            </a:r>
            <a:endParaRPr lang="en-US" sz="5400" dirty="0"/>
          </a:p>
        </p:txBody>
      </p:sp>
      <p:sp>
        <p:nvSpPr>
          <p:cNvPr id="4" name="Text Placeholder 3"/>
          <p:cNvSpPr>
            <a:spLocks noGrp="1"/>
          </p:cNvSpPr>
          <p:nvPr>
            <p:ph type="body" sz="half" idx="2"/>
          </p:nvPr>
        </p:nvSpPr>
        <p:spPr>
          <a:xfrm>
            <a:off x="676376" y="1527174"/>
            <a:ext cx="10154343" cy="3688432"/>
          </a:xfrm>
        </p:spPr>
        <p:txBody>
          <a:bodyPr>
            <a:normAutofit fontScale="85000" lnSpcReduction="20000"/>
          </a:bodyPr>
          <a:lstStyle/>
          <a:p>
            <a:pPr algn="just"/>
            <a:r>
              <a:rPr lang="et-EE" dirty="0"/>
              <a:t>ARNO on tarkvarasüsteem mis on mõeldud omavalitsuse haridusteenuste haldamiseks, millele on turvalist kanalit pidi juurdepääs ka haridusasutustele ja lapsevanematele. ARNO on mõeldud tegevuste automatiseerimiseks:</a:t>
            </a:r>
          </a:p>
          <a:p>
            <a:pPr marL="285750" indent="-285750" algn="just">
              <a:buFont typeface="Courier New" panose="02070309020205020404" pitchFamily="49" charset="0"/>
              <a:buChar char="o"/>
            </a:pPr>
            <a:r>
              <a:rPr lang="et-EE" dirty="0"/>
              <a:t>lasteaia vastuvõtu taotluste esitamine ja lasteaeda paigutamine;</a:t>
            </a:r>
          </a:p>
          <a:p>
            <a:pPr marL="285750" indent="-285750" algn="just">
              <a:buFont typeface="Courier New" panose="02070309020205020404" pitchFamily="49" charset="0"/>
              <a:buChar char="o"/>
            </a:pPr>
            <a:r>
              <a:rPr lang="et-EE" dirty="0"/>
              <a:t>esimesse klassi paigutamine (ilma lapsevanemate avaldusteta) ja ümberpaigutamise taotluste vastuvõtmine ja </a:t>
            </a:r>
            <a:r>
              <a:rPr lang="en-US" dirty="0" err="1"/>
              <a:t>põhikooli</a:t>
            </a:r>
            <a:r>
              <a:rPr lang="en-US" dirty="0"/>
              <a:t> </a:t>
            </a:r>
            <a:r>
              <a:rPr lang="en-US" dirty="0" err="1"/>
              <a:t>vastuvõtu</a:t>
            </a:r>
            <a:r>
              <a:rPr lang="en-US" dirty="0"/>
              <a:t> </a:t>
            </a:r>
            <a:r>
              <a:rPr lang="en-US" dirty="0" err="1"/>
              <a:t>taotluse</a:t>
            </a:r>
            <a:r>
              <a:rPr lang="en-US" dirty="0"/>
              <a:t> </a:t>
            </a:r>
            <a:r>
              <a:rPr lang="en-US" dirty="0" err="1"/>
              <a:t>esitamine</a:t>
            </a:r>
            <a:r>
              <a:rPr lang="et-EE" dirty="0"/>
              <a:t>; </a:t>
            </a:r>
          </a:p>
          <a:p>
            <a:pPr marL="285750" indent="-285750" algn="just">
              <a:buFont typeface="Courier New" panose="02070309020205020404" pitchFamily="49" charset="0"/>
              <a:buChar char="o"/>
            </a:pPr>
            <a:r>
              <a:rPr lang="et-EE" dirty="0"/>
              <a:t>esimese klassi õpilaste ranitsatoetuse taotluste vastuvõtt ja menetlemine;</a:t>
            </a:r>
          </a:p>
          <a:p>
            <a:pPr marL="285750" indent="-285750" algn="just">
              <a:buFont typeface="Courier New" panose="02070309020205020404" pitchFamily="49" charset="0"/>
              <a:buChar char="o"/>
            </a:pPr>
            <a:r>
              <a:rPr lang="et-EE" dirty="0"/>
              <a:t>ühest koolist teise liikumine (2- 9 klass)</a:t>
            </a:r>
            <a:r>
              <a:rPr lang="en-US" dirty="0"/>
              <a:t>;</a:t>
            </a:r>
          </a:p>
          <a:p>
            <a:pPr marL="285750" indent="-285750" algn="just">
              <a:buFont typeface="Courier New" panose="02070309020205020404" pitchFamily="49" charset="0"/>
              <a:buChar char="o"/>
            </a:pPr>
            <a:r>
              <a:rPr lang="en-US" dirty="0" err="1"/>
              <a:t>gümnaasiumi</a:t>
            </a:r>
            <a:r>
              <a:rPr lang="en-US" dirty="0"/>
              <a:t> </a:t>
            </a:r>
            <a:r>
              <a:rPr lang="en-US" dirty="0" err="1"/>
              <a:t>vastuvõtu</a:t>
            </a:r>
            <a:r>
              <a:rPr lang="en-US" dirty="0"/>
              <a:t> </a:t>
            </a:r>
            <a:r>
              <a:rPr lang="en-US" dirty="0" err="1"/>
              <a:t>taotluse</a:t>
            </a:r>
            <a:r>
              <a:rPr lang="en-US" dirty="0"/>
              <a:t> </a:t>
            </a:r>
            <a:r>
              <a:rPr lang="en-US" dirty="0" err="1"/>
              <a:t>esitamine</a:t>
            </a:r>
            <a:r>
              <a:rPr lang="en-US" dirty="0"/>
              <a:t> (Pärnu </a:t>
            </a:r>
            <a:r>
              <a:rPr lang="en-US" dirty="0" err="1"/>
              <a:t>Ühisgümnaasium</a:t>
            </a:r>
            <a:r>
              <a:rPr lang="en-US" dirty="0"/>
              <a:t> ja </a:t>
            </a:r>
            <a:r>
              <a:rPr lang="en-US" dirty="0" err="1"/>
              <a:t>Sütevaka</a:t>
            </a:r>
            <a:r>
              <a:rPr lang="en-US" dirty="0"/>
              <a:t> </a:t>
            </a:r>
            <a:r>
              <a:rPr lang="en-US" dirty="0" err="1"/>
              <a:t>Humanitaargümnaasium</a:t>
            </a:r>
            <a:r>
              <a:rPr lang="en-US" dirty="0"/>
              <a:t>)</a:t>
            </a:r>
            <a:r>
              <a:rPr lang="et-EE" dirty="0"/>
              <a:t>;</a:t>
            </a:r>
          </a:p>
          <a:p>
            <a:pPr marL="285750" indent="-285750" algn="just">
              <a:buFont typeface="Courier New" panose="02070309020205020404" pitchFamily="49" charset="0"/>
              <a:buChar char="o"/>
            </a:pPr>
            <a:r>
              <a:rPr lang="et-EE" dirty="0"/>
              <a:t>INNOVE otsused ja vanema nõusolek,</a:t>
            </a:r>
          </a:p>
          <a:p>
            <a:pPr marL="285750" indent="-285750" algn="just">
              <a:buFont typeface="Courier New" panose="02070309020205020404" pitchFamily="49" charset="0"/>
              <a:buChar char="o"/>
            </a:pPr>
            <a:r>
              <a:rPr lang="et-EE" dirty="0"/>
              <a:t>huvikoolidesse vastuvõtt, lepingute sõlmimine ja arvete tasumine;</a:t>
            </a:r>
          </a:p>
          <a:p>
            <a:pPr marL="285750" indent="-285750" algn="just">
              <a:buFont typeface="Courier New" panose="02070309020205020404" pitchFamily="49" charset="0"/>
              <a:buChar char="o"/>
            </a:pPr>
            <a:r>
              <a:rPr lang="et-EE" dirty="0"/>
              <a:t>pikapäevarühma vastuvõtt ja lisaeine eest tasumine.</a:t>
            </a:r>
          </a:p>
          <a:p>
            <a:pPr algn="just"/>
            <a:r>
              <a:rPr lang="et-EE" sz="2000" b="1" dirty="0"/>
              <a:t>Lapsevanematel on mugav vaadata või teostada oma lapsega seonduvaid toiminguid ühest kohast. </a:t>
            </a:r>
            <a:endParaRPr lang="en-US" sz="2000" b="1" dirty="0"/>
          </a:p>
        </p:txBody>
      </p:sp>
      <p:pic>
        <p:nvPicPr>
          <p:cNvPr id="5" name="Picture 4" descr="Pärnu linna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668000" y="444500"/>
            <a:ext cx="1343025" cy="923925"/>
          </a:xfrm>
          <a:prstGeom prst="rect">
            <a:avLst/>
          </a:prstGeom>
          <a:noFill/>
          <a:ln>
            <a:noFill/>
          </a:ln>
        </p:spPr>
      </p:pic>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t-EE" sz="5400" dirty="0">
                <a:solidFill>
                  <a:srgbClr val="3399F5"/>
                </a:solidFill>
                <a:latin typeface="Arial Black" panose="020B0A04020102020204" pitchFamily="34" charset="0"/>
              </a:rPr>
              <a:t>ARNO</a:t>
            </a:r>
            <a:endParaRPr lang="en-US" sz="5400" dirty="0"/>
          </a:p>
        </p:txBody>
      </p:sp>
      <p:sp>
        <p:nvSpPr>
          <p:cNvPr id="3" name="Content Placeholder 2"/>
          <p:cNvSpPr>
            <a:spLocks noGrp="1"/>
          </p:cNvSpPr>
          <p:nvPr>
            <p:ph sz="half" idx="1"/>
          </p:nvPr>
        </p:nvSpPr>
        <p:spPr>
          <a:xfrm>
            <a:off x="1919536" y="1447800"/>
            <a:ext cx="4389120" cy="4483695"/>
          </a:xfrm>
        </p:spPr>
        <p:txBody>
          <a:bodyPr>
            <a:normAutofit fontScale="55000" lnSpcReduction="20000"/>
          </a:bodyPr>
          <a:lstStyle/>
          <a:p>
            <a:pPr marL="0" indent="0">
              <a:buNone/>
            </a:pPr>
            <a:r>
              <a:rPr lang="et-EE" b="1" u="sng" dirty="0"/>
              <a:t>Elukohajärgsed </a:t>
            </a:r>
            <a:r>
              <a:rPr lang="et-EE" dirty="0"/>
              <a:t>koolid, so koolid kuhu määratakse I klassi automaatselt:</a:t>
            </a:r>
          </a:p>
          <a:p>
            <a:r>
              <a:rPr lang="et-EE" b="1" dirty="0"/>
              <a:t>Pärnu Kuninga Tänava Põhikool</a:t>
            </a:r>
          </a:p>
          <a:p>
            <a:r>
              <a:rPr lang="et-EE" b="1" dirty="0"/>
              <a:t>Pärnu Vanalinna Põhikool</a:t>
            </a:r>
          </a:p>
          <a:p>
            <a:r>
              <a:rPr lang="et-EE" b="1" dirty="0"/>
              <a:t>Pärnu Mai Kool</a:t>
            </a:r>
          </a:p>
          <a:p>
            <a:r>
              <a:rPr lang="et-EE" b="1" dirty="0"/>
              <a:t>Pärnu Raeküla Kool</a:t>
            </a:r>
          </a:p>
          <a:p>
            <a:r>
              <a:rPr lang="et-EE" b="1" dirty="0"/>
              <a:t>Pärnu Rääma Põhikool</a:t>
            </a:r>
          </a:p>
          <a:p>
            <a:r>
              <a:rPr lang="et-EE" b="1" dirty="0"/>
              <a:t>Pärnu </a:t>
            </a:r>
            <a:r>
              <a:rPr lang="et-EE" b="1" dirty="0" err="1"/>
              <a:t>Ülejõe</a:t>
            </a:r>
            <a:r>
              <a:rPr lang="et-EE" b="1" dirty="0"/>
              <a:t> Põhikool</a:t>
            </a:r>
          </a:p>
          <a:p>
            <a:r>
              <a:rPr lang="et-EE" b="1" dirty="0"/>
              <a:t>Paikuse Põhikool</a:t>
            </a:r>
          </a:p>
          <a:p>
            <a:r>
              <a:rPr lang="et-EE" b="1" dirty="0"/>
              <a:t>Pärnu Tammsaare Kool</a:t>
            </a:r>
          </a:p>
          <a:p>
            <a:r>
              <a:rPr lang="et-EE" b="1" dirty="0"/>
              <a:t>Tõstamaa Keskkool</a:t>
            </a:r>
          </a:p>
          <a:p>
            <a:r>
              <a:rPr lang="et-EE" b="1" dirty="0"/>
              <a:t>Audru Kool</a:t>
            </a:r>
          </a:p>
          <a:p>
            <a:r>
              <a:rPr lang="et-EE" b="1" dirty="0" err="1"/>
              <a:t>Jõõpre</a:t>
            </a:r>
            <a:r>
              <a:rPr lang="et-EE" b="1" dirty="0"/>
              <a:t> Kool</a:t>
            </a:r>
          </a:p>
          <a:p>
            <a:r>
              <a:rPr lang="et-EE" b="1" dirty="0"/>
              <a:t>Lindi Lasteaed- Algkool</a:t>
            </a:r>
          </a:p>
          <a:p>
            <a:pPr marL="0" indent="0">
              <a:buNone/>
            </a:pPr>
            <a:endParaRPr lang="en-US" dirty="0"/>
          </a:p>
        </p:txBody>
      </p:sp>
      <p:sp>
        <p:nvSpPr>
          <p:cNvPr id="4" name="Content Placeholder 3"/>
          <p:cNvSpPr>
            <a:spLocks noGrp="1"/>
          </p:cNvSpPr>
          <p:nvPr>
            <p:ph sz="half" idx="2"/>
          </p:nvPr>
        </p:nvSpPr>
        <p:spPr>
          <a:xfrm>
            <a:off x="6600056" y="1817365"/>
            <a:ext cx="5410969" cy="4114130"/>
          </a:xfrm>
        </p:spPr>
        <p:txBody>
          <a:bodyPr>
            <a:normAutofit fontScale="55000" lnSpcReduction="20000"/>
          </a:bodyPr>
          <a:lstStyle/>
          <a:p>
            <a:pPr marL="0" indent="0">
              <a:buNone/>
            </a:pPr>
            <a:r>
              <a:rPr lang="et-EE" b="1" u="sng" dirty="0" err="1"/>
              <a:t>Ülelinnalise</a:t>
            </a:r>
            <a:r>
              <a:rPr lang="et-EE" b="1" u="sng" dirty="0"/>
              <a:t> vastuvõtuga </a:t>
            </a:r>
            <a:r>
              <a:rPr lang="et-EE" dirty="0"/>
              <a:t>koolid/klassid:</a:t>
            </a:r>
          </a:p>
          <a:p>
            <a:r>
              <a:rPr lang="et-EE" dirty="0"/>
              <a:t>Pärnu Tammsaare Kool</a:t>
            </a:r>
            <a:r>
              <a:rPr lang="en-US" dirty="0"/>
              <a:t>`</a:t>
            </a:r>
            <a:r>
              <a:rPr lang="en-US" dirty="0" err="1"/>
              <a:t>i</a:t>
            </a:r>
            <a:r>
              <a:rPr lang="en-US" dirty="0"/>
              <a:t> </a:t>
            </a:r>
            <a:r>
              <a:rPr lang="et-EE" dirty="0"/>
              <a:t>vene õppekeel</a:t>
            </a:r>
            <a:r>
              <a:rPr lang="en-US" dirty="0"/>
              <a:t>e</a:t>
            </a:r>
            <a:r>
              <a:rPr lang="et-EE" dirty="0"/>
              <a:t> ja </a:t>
            </a:r>
            <a:r>
              <a:rPr lang="et-EE" dirty="0" err="1"/>
              <a:t>varaja</a:t>
            </a:r>
            <a:r>
              <a:rPr lang="en-US" dirty="0"/>
              <a:t>n</a:t>
            </a:r>
            <a:r>
              <a:rPr lang="et-EE" dirty="0"/>
              <a:t>e keelekümbluse klass</a:t>
            </a:r>
          </a:p>
          <a:p>
            <a:r>
              <a:rPr lang="et-EE" dirty="0"/>
              <a:t>Pärnu Raeküla </a:t>
            </a:r>
            <a:r>
              <a:rPr lang="et-EE" dirty="0" err="1"/>
              <a:t>Kool`i</a:t>
            </a:r>
            <a:r>
              <a:rPr lang="et-EE" dirty="0"/>
              <a:t> spordiklass</a:t>
            </a:r>
          </a:p>
          <a:p>
            <a:r>
              <a:rPr lang="et-EE" dirty="0"/>
              <a:t>Pärnu </a:t>
            </a:r>
            <a:r>
              <a:rPr lang="et-EE" dirty="0" err="1"/>
              <a:t>Ülejõe</a:t>
            </a:r>
            <a:r>
              <a:rPr lang="et-EE" dirty="0"/>
              <a:t> </a:t>
            </a:r>
            <a:r>
              <a:rPr lang="et-EE" dirty="0" err="1"/>
              <a:t>Põhikool`i</a:t>
            </a:r>
            <a:r>
              <a:rPr lang="et-EE" dirty="0"/>
              <a:t> muusikaklass </a:t>
            </a:r>
          </a:p>
          <a:p>
            <a:r>
              <a:rPr lang="et-EE" dirty="0"/>
              <a:t>Pärnu Päikese Kool (erituge vajavad HEV lapsed)</a:t>
            </a:r>
          </a:p>
          <a:p>
            <a:r>
              <a:rPr lang="et-EE" dirty="0"/>
              <a:t>HEV lapsed, kes vajavad tõhustatud või erituge</a:t>
            </a:r>
          </a:p>
          <a:p>
            <a:pPr marL="0" indent="0">
              <a:buNone/>
            </a:pPr>
            <a:r>
              <a:rPr lang="et-EE" b="1" u="sng" dirty="0"/>
              <a:t>Erakoolid:</a:t>
            </a:r>
          </a:p>
          <a:p>
            <a:r>
              <a:rPr lang="et-EE" dirty="0"/>
              <a:t>Pärnu Vabakool</a:t>
            </a:r>
          </a:p>
          <a:p>
            <a:r>
              <a:rPr lang="et-EE" dirty="0"/>
              <a:t>Pärnu Waldorfkool</a:t>
            </a:r>
          </a:p>
          <a:p>
            <a:pPr marL="0" indent="0">
              <a:buNone/>
            </a:pPr>
            <a:endParaRPr lang="en-US" b="1" u="sng" dirty="0"/>
          </a:p>
        </p:txBody>
      </p:sp>
      <p:pic>
        <p:nvPicPr>
          <p:cNvPr id="5" name="Picture 4" descr="Pärnu linna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668000" y="365126"/>
            <a:ext cx="1343025" cy="923925"/>
          </a:xfrm>
          <a:prstGeom prst="rect">
            <a:avLst/>
          </a:prstGeom>
          <a:noFill/>
          <a:ln>
            <a:noFill/>
          </a:ln>
        </p:spPr>
      </p:pic>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5939"/>
            <a:ext cx="9829800" cy="1082674"/>
          </a:xfrm>
        </p:spPr>
        <p:txBody>
          <a:bodyPr>
            <a:noAutofit/>
          </a:bodyPr>
          <a:lstStyle/>
          <a:p>
            <a:pPr algn="ctr"/>
            <a:r>
              <a:rPr lang="et-EE" sz="5400" dirty="0">
                <a:solidFill>
                  <a:srgbClr val="3399F5"/>
                </a:solidFill>
                <a:latin typeface="Arial Black" panose="020B0A04020102020204" pitchFamily="34" charset="0"/>
              </a:rPr>
              <a:t>ARNO</a:t>
            </a:r>
            <a:endParaRPr lang="en-US" sz="5400" dirty="0"/>
          </a:p>
        </p:txBody>
      </p:sp>
      <p:sp>
        <p:nvSpPr>
          <p:cNvPr id="4" name="Text Placeholder 3"/>
          <p:cNvSpPr>
            <a:spLocks noGrp="1"/>
          </p:cNvSpPr>
          <p:nvPr>
            <p:ph type="body" sz="half" idx="2"/>
          </p:nvPr>
        </p:nvSpPr>
        <p:spPr>
          <a:xfrm>
            <a:off x="787400" y="1598613"/>
            <a:ext cx="10154343" cy="3688432"/>
          </a:xfrm>
        </p:spPr>
        <p:txBody>
          <a:bodyPr>
            <a:normAutofit/>
          </a:bodyPr>
          <a:lstStyle/>
          <a:p>
            <a:pPr marL="285750" indent="-285750">
              <a:buFont typeface="Courier New" panose="02070309020205020404" pitchFamily="49" charset="0"/>
              <a:buChar char="o"/>
            </a:pPr>
            <a:r>
              <a:rPr lang="et-EE" dirty="0"/>
              <a:t>Aluseks võetakse lapse elukoha andmed rahvastikuregistris </a:t>
            </a:r>
            <a:r>
              <a:rPr lang="et-EE" b="1" u="sng" dirty="0"/>
              <a:t>10. märtsi seisuga.</a:t>
            </a:r>
            <a:r>
              <a:rPr lang="et-EE" dirty="0"/>
              <a:t> </a:t>
            </a:r>
          </a:p>
          <a:p>
            <a:pPr marL="285750" indent="-285750">
              <a:buFont typeface="Courier New" panose="02070309020205020404" pitchFamily="49" charset="0"/>
              <a:buChar char="o"/>
            </a:pPr>
            <a:r>
              <a:rPr lang="et-EE" dirty="0"/>
              <a:t>Haridusosakond määrab e-keskkonna </a:t>
            </a:r>
            <a:r>
              <a:rPr lang="et-EE" i="1" dirty="0"/>
              <a:t>ARNO</a:t>
            </a:r>
            <a:r>
              <a:rPr lang="et-EE" dirty="0"/>
              <a:t> abil lapsele elukohajärgse põhikooli </a:t>
            </a:r>
            <a:r>
              <a:rPr lang="et-EE" b="1" u="sng" dirty="0">
                <a:solidFill>
                  <a:srgbClr val="FF0000"/>
                </a:solidFill>
              </a:rPr>
              <a:t>lähtuvalt koolitee pikkusest </a:t>
            </a:r>
            <a:r>
              <a:rPr lang="et-EE" dirty="0"/>
              <a:t>(määratava kooli lähedusest lapse elukohale) ja </a:t>
            </a:r>
            <a:r>
              <a:rPr lang="et-EE" b="1" u="sng" dirty="0">
                <a:solidFill>
                  <a:srgbClr val="FF0000"/>
                </a:solidFill>
              </a:rPr>
              <a:t>õppekohtade arvust määratavas koolis </a:t>
            </a:r>
            <a:r>
              <a:rPr lang="et-EE" dirty="0"/>
              <a:t>(avatavate I klasside arv ja õpilaste arv nendes klassides).</a:t>
            </a:r>
            <a:r>
              <a:rPr lang="en-US" dirty="0"/>
              <a:t> R</a:t>
            </a:r>
            <a:r>
              <a:rPr lang="et-EE" dirty="0" err="1"/>
              <a:t>ahvastikuregistri</a:t>
            </a:r>
            <a:r>
              <a:rPr lang="et-EE" dirty="0"/>
              <a:t> sissekande aeg</a:t>
            </a:r>
            <a:r>
              <a:rPr lang="en-US" dirty="0"/>
              <a:t> ja </a:t>
            </a:r>
            <a:r>
              <a:rPr lang="en-US" dirty="0" err="1"/>
              <a:t>elukoht</a:t>
            </a:r>
            <a:r>
              <a:rPr lang="en-US" dirty="0"/>
              <a:t>.</a:t>
            </a:r>
            <a:endParaRPr lang="et-EE" dirty="0"/>
          </a:p>
          <a:p>
            <a:pPr marL="285750" indent="-285750">
              <a:buFont typeface="Courier New" panose="02070309020205020404" pitchFamily="49" charset="0"/>
              <a:buChar char="o"/>
            </a:pPr>
            <a:r>
              <a:rPr lang="et-EE" dirty="0"/>
              <a:t>Vanemal on võimalik taotleda lapse vastuvõtmist ka </a:t>
            </a:r>
            <a:r>
              <a:rPr lang="et-EE" dirty="0" err="1"/>
              <a:t>ülelinnalise</a:t>
            </a:r>
            <a:r>
              <a:rPr lang="et-EE" dirty="0"/>
              <a:t> vastuvõtuga põhikooli või </a:t>
            </a:r>
            <a:r>
              <a:rPr lang="et-EE" dirty="0" err="1"/>
              <a:t>ülelinnalise</a:t>
            </a:r>
            <a:r>
              <a:rPr lang="et-EE" dirty="0"/>
              <a:t> vastuvõtuga klassi. Selleks peab vanem jälgima koolide väljakuulutatud vastuvõtutingimusi ja -aegu. </a:t>
            </a:r>
          </a:p>
          <a:p>
            <a:pPr marL="285750" indent="-285750">
              <a:buFont typeface="Courier New" panose="02070309020205020404" pitchFamily="49" charset="0"/>
              <a:buChar char="o"/>
            </a:pPr>
            <a:r>
              <a:rPr lang="et-EE" dirty="0" err="1"/>
              <a:t>Ülelinnalistesse</a:t>
            </a:r>
            <a:r>
              <a:rPr lang="et-EE" dirty="0"/>
              <a:t> koolidesse/ klassidesse ja erakoolidesse lõppeb vastuvõtt </a:t>
            </a:r>
            <a:r>
              <a:rPr lang="et-EE" b="1" u="sng" dirty="0"/>
              <a:t>5 märtsiks</a:t>
            </a:r>
            <a:r>
              <a:rPr lang="et-EE" dirty="0"/>
              <a:t> (va erituge ja tõhustatud tuge vajavad õpilased, kus koolivälise nõustamismeeskonna soovitused võivad tulla hiljem, kui vastuvõtu periood).</a:t>
            </a:r>
          </a:p>
          <a:p>
            <a:endParaRPr lang="et-EE" dirty="0"/>
          </a:p>
          <a:p>
            <a:endParaRPr lang="et-EE" dirty="0"/>
          </a:p>
        </p:txBody>
      </p:sp>
      <p:pic>
        <p:nvPicPr>
          <p:cNvPr id="5" name="Picture 4" descr="Pärnu linna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668000" y="444500"/>
            <a:ext cx="1343025" cy="923925"/>
          </a:xfrm>
          <a:prstGeom prst="rect">
            <a:avLst/>
          </a:prstGeom>
          <a:noFill/>
          <a:ln>
            <a:noFill/>
          </a:ln>
        </p:spPr>
      </p:pic>
    </p:spTree>
    <p:extLst>
      <p:ext uri="{BB962C8B-B14F-4D97-AF65-F5344CB8AC3E}">
        <p14:creationId xmlns:p14="http://schemas.microsoft.com/office/powerpoint/2010/main" val="17611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5939"/>
            <a:ext cx="9829800" cy="1082674"/>
          </a:xfrm>
        </p:spPr>
        <p:txBody>
          <a:bodyPr>
            <a:noAutofit/>
          </a:bodyPr>
          <a:lstStyle/>
          <a:p>
            <a:pPr algn="ctr"/>
            <a:r>
              <a:rPr lang="et-EE" sz="5400" dirty="0">
                <a:solidFill>
                  <a:srgbClr val="3399F5"/>
                </a:solidFill>
                <a:latin typeface="Arial Black" panose="020B0A04020102020204" pitchFamily="34" charset="0"/>
              </a:rPr>
              <a:t>ARNO</a:t>
            </a:r>
            <a:endParaRPr lang="en-US" sz="5400" dirty="0"/>
          </a:p>
        </p:txBody>
      </p:sp>
      <p:sp>
        <p:nvSpPr>
          <p:cNvPr id="4" name="Text Placeholder 3"/>
          <p:cNvSpPr>
            <a:spLocks noGrp="1"/>
          </p:cNvSpPr>
          <p:nvPr>
            <p:ph type="body" sz="half" idx="2"/>
          </p:nvPr>
        </p:nvSpPr>
        <p:spPr>
          <a:xfrm>
            <a:off x="787400" y="1598613"/>
            <a:ext cx="10154343" cy="3688432"/>
          </a:xfrm>
        </p:spPr>
        <p:txBody>
          <a:bodyPr>
            <a:normAutofit/>
          </a:bodyPr>
          <a:lstStyle/>
          <a:p>
            <a:endParaRPr lang="et-EE" dirty="0"/>
          </a:p>
          <a:p>
            <a:pPr algn="just"/>
            <a:r>
              <a:rPr lang="et-EE" dirty="0"/>
              <a:t>Hariduslike erivajadustega õpilaste õppekorralduses lähtutakse kaasava hariduse põhimõttest, mille kohaselt õpivad hariduslike erivajadustega õpilased üldjuhul elukohajärgses tavakoolis Eriklasside moodustamise ja õpilaste määramise eriklassi otsustab direktor, arvestades õpilaste hariduslike erivajaduste iseloomu ja koolivälise nõustamismeeskonna soovitusi.</a:t>
            </a:r>
          </a:p>
          <a:p>
            <a:endParaRPr lang="et-EE" dirty="0"/>
          </a:p>
          <a:p>
            <a:r>
              <a:rPr lang="et-EE" dirty="0"/>
              <a:t>Vanematel, kes pöörduvad koolivälise nõustamismeeskonna poole soovituste saamiseks palume koheselt võtta ühendust ka linnavalitsusega </a:t>
            </a:r>
            <a:r>
              <a:rPr lang="et-EE" dirty="0">
                <a:solidFill>
                  <a:srgbClr val="3399F5"/>
                </a:solidFill>
              </a:rPr>
              <a:t>arnoinfo@parnu.ee </a:t>
            </a:r>
          </a:p>
          <a:p>
            <a:r>
              <a:rPr lang="et-EE" dirty="0"/>
              <a:t>või Terje Jürivete</a:t>
            </a:r>
          </a:p>
          <a:p>
            <a:r>
              <a:rPr lang="et-EE" dirty="0">
                <a:solidFill>
                  <a:srgbClr val="3399F5"/>
                </a:solidFill>
              </a:rPr>
              <a:t>terje.jurivete@parnu.ee</a:t>
            </a:r>
            <a:r>
              <a:rPr lang="et-EE" dirty="0"/>
              <a:t> tel: 59 116 233</a:t>
            </a:r>
          </a:p>
        </p:txBody>
      </p:sp>
      <p:pic>
        <p:nvPicPr>
          <p:cNvPr id="5" name="Picture 4" descr="Pärnu linna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668000" y="444500"/>
            <a:ext cx="1343025" cy="923925"/>
          </a:xfrm>
          <a:prstGeom prst="rect">
            <a:avLst/>
          </a:prstGeom>
          <a:noFill/>
          <a:ln>
            <a:noFill/>
          </a:ln>
        </p:spPr>
      </p:pic>
    </p:spTree>
    <p:extLst>
      <p:ext uri="{BB962C8B-B14F-4D97-AF65-F5344CB8AC3E}">
        <p14:creationId xmlns:p14="http://schemas.microsoft.com/office/powerpoint/2010/main" val="25215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9829800" cy="1082674"/>
          </a:xfrm>
        </p:spPr>
        <p:txBody>
          <a:bodyPr>
            <a:noAutofit/>
          </a:bodyPr>
          <a:lstStyle/>
          <a:p>
            <a:pPr algn="ctr"/>
            <a:r>
              <a:rPr lang="et-EE" sz="5400" dirty="0">
                <a:solidFill>
                  <a:srgbClr val="3399F5"/>
                </a:solidFill>
                <a:latin typeface="Arial Black" panose="020B0A04020102020204" pitchFamily="34" charset="0"/>
              </a:rPr>
              <a:t>ARNO</a:t>
            </a:r>
            <a:endParaRPr lang="en-US" sz="5400" dirty="0"/>
          </a:p>
        </p:txBody>
      </p:sp>
      <p:sp>
        <p:nvSpPr>
          <p:cNvPr id="4" name="Text Placeholder 3"/>
          <p:cNvSpPr>
            <a:spLocks noGrp="1"/>
          </p:cNvSpPr>
          <p:nvPr>
            <p:ph type="body" sz="half" idx="2"/>
          </p:nvPr>
        </p:nvSpPr>
        <p:spPr>
          <a:xfrm>
            <a:off x="839416" y="764704"/>
            <a:ext cx="10154343" cy="4536504"/>
          </a:xfrm>
        </p:spPr>
        <p:txBody>
          <a:bodyPr>
            <a:normAutofit fontScale="70000" lnSpcReduction="20000"/>
          </a:bodyPr>
          <a:lstStyle/>
          <a:p>
            <a:r>
              <a:rPr lang="et-EE" b="1" u="sng" dirty="0"/>
              <a:t>Millised on olulised kuupäevad? </a:t>
            </a:r>
            <a:endParaRPr lang="et-EE" dirty="0"/>
          </a:p>
          <a:p>
            <a:r>
              <a:rPr lang="et-EE" b="1" u="sng" dirty="0"/>
              <a:t>5. märts.</a:t>
            </a:r>
            <a:r>
              <a:rPr lang="et-EE" dirty="0"/>
              <a:t> </a:t>
            </a:r>
            <a:r>
              <a:rPr lang="et-EE" dirty="0" err="1"/>
              <a:t>ülelinnaliste</a:t>
            </a:r>
            <a:r>
              <a:rPr lang="et-EE" dirty="0"/>
              <a:t> koolide vastuvõtt on lõppenud. Vastuvõetud laste andmed sisestatakse </a:t>
            </a:r>
            <a:r>
              <a:rPr lang="et-EE" dirty="0" err="1"/>
              <a:t>ARNOsse</a:t>
            </a:r>
            <a:r>
              <a:rPr lang="et-EE" dirty="0"/>
              <a:t>.</a:t>
            </a:r>
          </a:p>
          <a:p>
            <a:r>
              <a:rPr lang="et-EE" b="1" u="sng" dirty="0"/>
              <a:t>10 märtsi </a:t>
            </a:r>
            <a:r>
              <a:rPr lang="et-EE" dirty="0"/>
              <a:t>seisuga võetakse rahvastikuregistrist koolikohustuslike laste andmed.</a:t>
            </a:r>
          </a:p>
          <a:p>
            <a:r>
              <a:rPr lang="et-EE" b="1" u="sng" dirty="0"/>
              <a:t>10. märtsist</a:t>
            </a:r>
            <a:r>
              <a:rPr lang="et-EE" dirty="0"/>
              <a:t> teostatakse laste automaatne paigutus põhikoolidesse </a:t>
            </a:r>
          </a:p>
          <a:p>
            <a:r>
              <a:rPr lang="et-EE" sz="2400" b="1" u="sng" dirty="0">
                <a:solidFill>
                  <a:srgbClr val="FF0000"/>
                </a:solidFill>
              </a:rPr>
              <a:t>20. märts:</a:t>
            </a:r>
            <a:r>
              <a:rPr lang="et-EE" sz="2400" dirty="0">
                <a:solidFill>
                  <a:srgbClr val="FF0000"/>
                </a:solidFill>
              </a:rPr>
              <a:t> </a:t>
            </a:r>
            <a:r>
              <a:rPr lang="et-EE" sz="2400" dirty="0"/>
              <a:t>vanematele ja koolidele avalikustatakse andmed lapsele määratud elukohajärgse kooli kohta e-keskkonnas ARNO. Vanem kinnitab oma soovi koolikoht vastu võtta elektrooniliselt </a:t>
            </a:r>
            <a:r>
              <a:rPr lang="et-EE" sz="2400" dirty="0" err="1"/>
              <a:t>ARNOs</a:t>
            </a:r>
            <a:r>
              <a:rPr lang="et-EE" sz="2400" dirty="0"/>
              <a:t>: teeb põhikooli vastuvõtu taotluse.</a:t>
            </a:r>
          </a:p>
          <a:p>
            <a:r>
              <a:rPr lang="et-EE" sz="2400" dirty="0"/>
              <a:t>Algab uue elukohajärgse kooli määramiseks taotluste esitamine, juhul,  kui vanem tahab muuta temale määratud elukohajärgset kooli.</a:t>
            </a:r>
          </a:p>
          <a:p>
            <a:r>
              <a:rPr lang="et-EE" dirty="0"/>
              <a:t>Peale vanema kinnitust saavad hakata </a:t>
            </a:r>
            <a:r>
              <a:rPr lang="et-EE" b="1" u="sng" dirty="0"/>
              <a:t>koolid </a:t>
            </a:r>
            <a:r>
              <a:rPr lang="et-EE" b="1" i="1" u="sng" dirty="0"/>
              <a:t>ARNO</a:t>
            </a:r>
            <a:r>
              <a:rPr lang="et-EE" b="1" u="sng" dirty="0"/>
              <a:t> keskkonnas lapsi koolide nimekirja kinnitama (rahuldavad taotluse). </a:t>
            </a:r>
            <a:r>
              <a:rPr lang="et-EE" dirty="0"/>
              <a:t>Vanem saab taotlusele lisada kooli poolt nõutud dokumendid (koolivalmiduskaart, foto).</a:t>
            </a:r>
          </a:p>
          <a:p>
            <a:r>
              <a:rPr lang="et-EE" sz="2300" b="1" u="sng" dirty="0">
                <a:solidFill>
                  <a:srgbClr val="FF0000"/>
                </a:solidFill>
              </a:rPr>
              <a:t>10. aprill:</a:t>
            </a:r>
            <a:r>
              <a:rPr lang="et-EE" sz="2300" dirty="0">
                <a:solidFill>
                  <a:srgbClr val="FF0000"/>
                </a:solidFill>
              </a:rPr>
              <a:t> </a:t>
            </a:r>
            <a:r>
              <a:rPr lang="et-EE" dirty="0"/>
              <a:t>lõpeb uue elukohajärgse kooli määramiseks taotluste vastuvõtmine </a:t>
            </a:r>
          </a:p>
          <a:p>
            <a:r>
              <a:rPr lang="et-EE" b="1" u="sng" dirty="0"/>
              <a:t>30. aprill:</a:t>
            </a:r>
            <a:r>
              <a:rPr lang="et-EE" dirty="0"/>
              <a:t> kõik elukohajärgse kooli muutmiseks tehtud taotlused on läbi vaadatud ning vanemat on komisjoni poolt tehtud otsusest teavitatud. </a:t>
            </a:r>
          </a:p>
          <a:p>
            <a:r>
              <a:rPr lang="et-EE" b="1" u="sng" dirty="0"/>
              <a:t>1. mai:</a:t>
            </a:r>
            <a:r>
              <a:rPr lang="et-EE" dirty="0"/>
              <a:t> kõikidele lastele on kool määratud. Vanemad, kes esitavad taotluse peale 1 maid määratakse elukohajärgne kool sinna, kus on vabu kohti (va hariduslike erivajadustega lapsed). </a:t>
            </a:r>
          </a:p>
          <a:p>
            <a:r>
              <a:rPr lang="et-EE" dirty="0"/>
              <a:t>Algab taotluste vastuvõtt vanematelt, kelle laps ei ole Pärnu linna elanik ja kellele saab pakkuda kohta Pärnu linna koolides, kus on vabu kohti.</a:t>
            </a:r>
          </a:p>
        </p:txBody>
      </p:sp>
      <p:pic>
        <p:nvPicPr>
          <p:cNvPr id="5" name="Picture 4" descr="Pärnu linna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668000" y="444500"/>
            <a:ext cx="1343025" cy="923925"/>
          </a:xfrm>
          <a:prstGeom prst="rect">
            <a:avLst/>
          </a:prstGeom>
          <a:noFill/>
          <a:ln>
            <a:noFill/>
          </a:ln>
        </p:spPr>
      </p:pic>
    </p:spTree>
    <p:extLst>
      <p:ext uri="{BB962C8B-B14F-4D97-AF65-F5344CB8AC3E}">
        <p14:creationId xmlns:p14="http://schemas.microsoft.com/office/powerpoint/2010/main" val="25167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Picture with caption layout</a:t>
            </a:r>
          </a:p>
        </p:txBody>
      </p:sp>
      <p:sp>
        <p:nvSpPr>
          <p:cNvPr id="3" name="Text Placeholder 2"/>
          <p:cNvSpPr>
            <a:spLocks noGrp="1"/>
          </p:cNvSpPr>
          <p:nvPr>
            <p:ph type="body" sz="half" idx="2"/>
          </p:nvPr>
        </p:nvSpPr>
        <p:spPr>
          <a:xfrm>
            <a:off x="9264352" y="2216299"/>
            <a:ext cx="2660948" cy="2194560"/>
          </a:xfrm>
        </p:spPr>
        <p:txBody>
          <a:bodyPr/>
          <a:lstStyle/>
          <a:p>
            <a:pPr marL="285750" indent="-285750">
              <a:buFont typeface="Courier New" panose="02070309020205020404" pitchFamily="49" charset="0"/>
              <a:buChar char="o"/>
            </a:pPr>
            <a:r>
              <a:rPr lang="et-EE" dirty="0"/>
              <a:t>Pärnu linna koduleht/ hariduse vaade</a:t>
            </a:r>
          </a:p>
          <a:p>
            <a:pPr marL="285750" indent="-285750">
              <a:buFont typeface="Courier New" panose="02070309020205020404" pitchFamily="49" charset="0"/>
              <a:buChar char="o"/>
            </a:pPr>
            <a:r>
              <a:rPr lang="en-US" dirty="0">
                <a:solidFill>
                  <a:schemeClr val="tx2"/>
                </a:solidFill>
              </a:rPr>
              <a:t>arno.parnu.ee </a:t>
            </a:r>
            <a:endParaRPr lang="et-EE" dirty="0">
              <a:solidFill>
                <a:schemeClr val="tx2"/>
              </a:solidFill>
            </a:endParaRPr>
          </a:p>
          <a:p>
            <a:pPr marL="285750" indent="-285750">
              <a:buFont typeface="Courier New" panose="02070309020205020404" pitchFamily="49" charset="0"/>
              <a:buChar char="o"/>
            </a:pPr>
            <a:r>
              <a:rPr lang="et-EE" dirty="0">
                <a:solidFill>
                  <a:schemeClr val="tx2"/>
                </a:solidFill>
                <a:latin typeface="Arial" panose="020B0604020202020204" pitchFamily="34" charset="0"/>
                <a:cs typeface="Arial" panose="020B0604020202020204" pitchFamily="34" charset="0"/>
              </a:rPr>
              <a:t>tel: </a:t>
            </a:r>
            <a:r>
              <a:rPr lang="et-EE" dirty="0">
                <a:latin typeface="Arial" panose="020B0604020202020204" pitchFamily="34" charset="0"/>
                <a:cs typeface="Arial" panose="020B0604020202020204" pitchFamily="34" charset="0"/>
              </a:rPr>
              <a:t>444 8260</a:t>
            </a:r>
          </a:p>
          <a:p>
            <a:pPr marL="285750" indent="-285750">
              <a:buFont typeface="Courier New" panose="02070309020205020404" pitchFamily="49" charset="0"/>
              <a:buChar char="o"/>
            </a:pPr>
            <a:r>
              <a:rPr lang="et-EE" dirty="0">
                <a:latin typeface="Arial" panose="020B0604020202020204" pitchFamily="34" charset="0"/>
                <a:cs typeface="Arial" panose="020B0604020202020204" pitchFamily="34" charset="0"/>
              </a:rPr>
              <a:t>arnoinfo@parnu.ee</a:t>
            </a:r>
          </a:p>
          <a:p>
            <a:pPr marL="285750" indent="-285750">
              <a:buFont typeface="Courier New" panose="02070309020205020404" pitchFamily="49" charset="0"/>
              <a:buChar char="o"/>
            </a:pPr>
            <a:endParaRPr lang="et-EE" dirty="0">
              <a:solidFill>
                <a:schemeClr val="tx2"/>
              </a:solidFill>
            </a:endParaRPr>
          </a:p>
          <a:p>
            <a:pPr marL="285750" indent="-285750">
              <a:buFont typeface="Courier New" panose="02070309020205020404" pitchFamily="49" charset="0"/>
              <a:buChar char="o"/>
            </a:pPr>
            <a:endParaRPr lang="en-US" dirty="0"/>
          </a:p>
        </p:txBody>
      </p:sp>
      <p:pic>
        <p:nvPicPr>
          <p:cNvPr id="8" name="Picture Placeholder 7" descr="Woman and girl gardening" title="Sample picture"/>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a:stretch/>
        </p:blipFill>
        <p:spPr>
          <a:xfrm>
            <a:off x="1055440" y="1844824"/>
            <a:ext cx="5193089" cy="2937510"/>
          </a:xfrm>
        </p:spPr>
      </p:pic>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pic>
        <p:nvPicPr>
          <p:cNvPr id="6" name="Picture 5" descr="Pärnu linna logo"/>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163174" y="365126"/>
            <a:ext cx="1343025" cy="923925"/>
          </a:xfrm>
          <a:prstGeom prst="rect">
            <a:avLst/>
          </a:prstGeom>
          <a:noFill/>
          <a:ln>
            <a:noFill/>
          </a:ln>
        </p:spPr>
      </p:pic>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407369" y="764703"/>
            <a:ext cx="8496943" cy="5256585"/>
          </a:xfrm>
          <a:prstGeom prst="rect">
            <a:avLst/>
          </a:prstGeom>
          <a:noFill/>
          <a:ln>
            <a:noFill/>
          </a:ln>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6" id="{CDF1CE40-D12A-4BBA-8E29-FD301E3A737A}" vid="{E44D8D76-07A2-4151-9426-1A858C999D66}"/>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52213BA-6259-469B-8BD9-3C7F83E2B9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0</TotalTime>
  <Words>1937</Words>
  <Application>Microsoft Office PowerPoint</Application>
  <PresentationFormat>Widescreen</PresentationFormat>
  <Paragraphs>203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Courier New</vt:lpstr>
      <vt:lpstr>Times New Roman</vt:lpstr>
      <vt:lpstr>Children Friends 16x9</vt:lpstr>
      <vt:lpstr>ELUKOHAJÄRGSE PÕHIKOOLI MÄÄRAMINE ARNO´s</vt:lpstr>
      <vt:lpstr>PowerPoint Presentation</vt:lpstr>
      <vt:lpstr>PowerPoint Presentation</vt:lpstr>
      <vt:lpstr>ARNO</vt:lpstr>
      <vt:lpstr>ARNO</vt:lpstr>
      <vt:lpstr>ARNO</vt:lpstr>
      <vt:lpstr>ARNO</vt:lpstr>
      <vt:lpstr>ARNO</vt:lpstr>
      <vt:lpstr>Picture with caption layout</vt:lpstr>
      <vt:lpstr>Picture with caption layout</vt:lpstr>
      <vt:lpstr>PowerPoint Presentation</vt:lpstr>
      <vt:lpstr>PowerPoint Presentation</vt:lpstr>
      <vt:lpstr>Picture with caption layout</vt:lpstr>
      <vt:lpstr>PowerPoint Presentation</vt:lpstr>
      <vt:lpstr>ARNO</vt:lpstr>
      <vt:lpstr>ARNO</vt:lpstr>
      <vt:lpstr>ARNO Koolitoetus</vt:lpstr>
      <vt:lpstr>ARNO Koolitoetus</vt:lpstr>
      <vt:lpstr>ARNO Pikapäevarühm ja lisaeine</vt:lpstr>
      <vt:lpstr>ARNO INNOVE otsused</vt:lpstr>
      <vt:lpstr>ARNO Huvikoolid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2016-09-28T13:47:43Z</dcterms:created>
  <dcterms:modified xsi:type="dcterms:W3CDTF">2020-03-25T10:06:56Z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ies>
</file>